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Inter SemiBold"/>
      <p:regular r:id="rId22"/>
      <p:bold r:id="rId23"/>
    </p:embeddedFont>
    <p:embeddedFont>
      <p:font typeface="Poppins"/>
      <p:regular r:id="rId24"/>
      <p:bold r:id="rId25"/>
      <p:italic r:id="rId26"/>
      <p:boldItalic r:id="rId27"/>
    </p:embeddedFont>
    <p:embeddedFont>
      <p:font typeface="Inter"/>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Jocelyn Hsu"/>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InterSemiBold-regular.fntdata"/><Relationship Id="rId21" Type="http://schemas.openxmlformats.org/officeDocument/2006/relationships/slide" Target="slides/slide16.xml"/><Relationship Id="rId24" Type="http://schemas.openxmlformats.org/officeDocument/2006/relationships/font" Target="fonts/Poppins-regular.fntdata"/><Relationship Id="rId23" Type="http://schemas.openxmlformats.org/officeDocument/2006/relationships/font" Target="fonts/InterSemiBold-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italic.fntdata"/><Relationship Id="rId25" Type="http://schemas.openxmlformats.org/officeDocument/2006/relationships/font" Target="fonts/Poppins-bold.fntdata"/><Relationship Id="rId28" Type="http://schemas.openxmlformats.org/officeDocument/2006/relationships/font" Target="fonts/Inter-regular.fntdata"/><Relationship Id="rId27" Type="http://schemas.openxmlformats.org/officeDocument/2006/relationships/font" Target="fonts/Poppins-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Inter-bold.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5-09T22:52:47.973">
    <p:pos x="4980" y="3046"/>
    <p:text>@nezar@supernova.io Can we add a hyperlink (with UTM) to our ROI page? I don't know what the URL will be so I haven't done it yet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upernova.io/building-a-business-case-proving-roi-for-design-systems?utm_source=template&amp;utm_medium=downloadable&amp;utm_campaign=roi"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d21b6ef72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d21b6ef72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cf1d4d8a9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cf1d4d8a9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Instructions: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Identify potential risks for rolling out a design systems initiative. This shows executives that you’ve thought this through.</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Make it clear why you think it’s still worthwhile and valuable to implement design systems anyway.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Pick a reason that’s time bound and has repercussions, such as a codebase migration, product acquisition, or rebrand.</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d292eb936a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d292eb936a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Instructions: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the initiative and include a realistic timeline.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Make it clear what you need stakeholders to decide on by the end of this conversation.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suggest starting with supporting 1 key product or feature with bought in stakeholders to prove the value of design systems, and then expanding to the rest of the organization. This is the “champagne project” that Josh Clark talks about in </a:t>
            </a:r>
            <a:r>
              <a:rPr lang="en" u="sng">
                <a:solidFill>
                  <a:schemeClr val="hlink"/>
                </a:solidFill>
                <a:hlinkClick r:id="rId2"/>
              </a:rPr>
              <a:t>the Business Case &amp; ROI panel</a:t>
            </a:r>
            <a:r>
              <a:rPr lang="en">
                <a:solidFill>
                  <a:schemeClr val="dk1"/>
                </a:solidFill>
              </a:rPr>
              <a: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f7d4ac2d5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f7d4ac2d5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Instructions: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slide showcases the 3 main options for how to best implement a design system.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 assumes that you’ve already done the work to figure out how to best roll out a design system.</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d292eb936a_0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d292eb936a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Instructions: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slide showcases the 3 main options for how to best implement a design system.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 assumes that you’ve already done the work to figure out how to best roll out a design system and have decided that leveraging Supernova as your 3rd-party provider is the best option.</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d292eb936a_0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d292eb936a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Instructions: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Identify the top 2-3 challenges that your business unit is facing that may hinder the company’s ability to execute and accomplish the top company priority.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Include what the key results are to measure these challenges.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Make sure these are challenges that you &amp; your team can solve for with design systems.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d292eb936a_0_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d292eb936a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d292eb936a_0_3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d292eb936a_0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Instructions: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Take the broad timeline you shared in Slide 11 and identify next steps, with deadlines, and key results to quantify success.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Include budget &amp; resourcing asks. This can include borrowed headcount from cross-functional partners (eg. 3 engineers for 6 months)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Update the “How you can help” section based on who you’re presenting to.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d16ae8a8b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d16ae8a8b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d292eb936a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d292eb936a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Instructions: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Identify the top company priority that your business unit is working towards. For example, increasing revenue by releasing a new product in Q3.</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d08acee60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d08acee60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Instructions: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Identify the top 2-3 challenges that your business unit is facing that may hinder the company’s ability to execute and accomplish the top company priority.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Include what the key results are to measure these challenges.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Make sure these are challenges that you &amp; your team can solve for with design systems.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d292eb936a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d292eb936a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Instructions: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why it’s important to start the design system initiative now based on what you know about your company’s current initiatives. We shared some options in the slide.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Pick a reason that’s time bound and has repercussions, such as a codebase migration, product acquisition, or rebrand.</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d292eb936a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d292eb936a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Instructions: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how design systems will solve the 2-3 challenges you posed in the prior slide. Ideally, this exactly matches with the challenges so stakeholders see the clear value.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Update the subtext to indicate how much the metric of choice would increase for each focus (eg. ship products 2x faster)</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d08acee60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d08acee60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Instructions: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Include relevant quotes &amp; stats about the benefits of design systems. We included 2 but you can find ones that are most relevant to your industry and situation.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d292eb936a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d292eb936a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Instructions: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Include relevant quotes &amp; stats about the benefits of design systems. We included 2 but you can find ones that are most relevant to your industry and situation.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hyperlink" Target="https://www.supernova.io/?utm_source=template&amp;utm_medium=downloadable&amp;utm_campaign=roi"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comments" Target="../comments/comment1.xml"/><Relationship Id="rId4" Type="http://schemas.openxmlformats.org/officeDocument/2006/relationships/hyperlink" Target="https://www.supernova.io/?utm_source=template&amp;utm_medium=downloadable&amp;utm_campaign=roi" TargetMode="External"/><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12.png"/><Relationship Id="rId8" Type="http://schemas.openxmlformats.org/officeDocument/2006/relationships/hyperlink" Target="http://www.supernova.io/roi?utm_source=template&amp;utm_medium=downloadable&amp;utm_campaign=roi"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hyperlink" Target="https://sparkbox.com/foundry/design_system_roi_impact_of_design_systems_business_value_carbon_design_system" TargetMode="External"/><Relationship Id="rId5" Type="http://schemas.openxmlformats.org/officeDocument/2006/relationships/hyperlink" Target="https://sparkbox.com/foundry/design_system_roi_impact_of_design_systems_business_value_carbon_design_syste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hyperlink" Target="https://www.figma.com/blog/measuring-the-value-of-design-systems/"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title"/>
          </p:nvPr>
        </p:nvSpPr>
        <p:spPr>
          <a:xfrm>
            <a:off x="609600" y="508800"/>
            <a:ext cx="3921900" cy="1046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Poppins"/>
                <a:ea typeface="Poppins"/>
                <a:cs typeface="Poppins"/>
                <a:sym typeface="Poppins"/>
              </a:rPr>
              <a:t>How to use</a:t>
            </a:r>
            <a:br>
              <a:rPr b="1" lang="en">
                <a:latin typeface="Poppins"/>
                <a:ea typeface="Poppins"/>
                <a:cs typeface="Poppins"/>
                <a:sym typeface="Poppins"/>
              </a:rPr>
            </a:br>
            <a:r>
              <a:rPr b="1" lang="en">
                <a:latin typeface="Poppins"/>
                <a:ea typeface="Poppins"/>
                <a:cs typeface="Poppins"/>
                <a:sym typeface="Poppins"/>
              </a:rPr>
              <a:t>this template</a:t>
            </a:r>
            <a:endParaRPr b="1">
              <a:latin typeface="Poppins"/>
              <a:ea typeface="Poppins"/>
              <a:cs typeface="Poppins"/>
              <a:sym typeface="Poppins"/>
            </a:endParaRPr>
          </a:p>
        </p:txBody>
      </p:sp>
      <p:sp>
        <p:nvSpPr>
          <p:cNvPr id="55" name="Google Shape;55;p13"/>
          <p:cNvSpPr txBox="1"/>
          <p:nvPr>
            <p:ph idx="1" type="body"/>
          </p:nvPr>
        </p:nvSpPr>
        <p:spPr>
          <a:xfrm>
            <a:off x="609600" y="1924800"/>
            <a:ext cx="3347100" cy="26091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C4C4C4"/>
                </a:solidFill>
                <a:latin typeface="Inter"/>
                <a:ea typeface="Inter"/>
                <a:cs typeface="Inter"/>
                <a:sym typeface="Inter"/>
              </a:rPr>
              <a:t>We’ve put together a presentation deck template to help you craft the business case for your design system and get executive buy-in. </a:t>
            </a:r>
            <a:endParaRPr sz="1100">
              <a:solidFill>
                <a:srgbClr val="C4C4C4"/>
              </a:solidFill>
              <a:latin typeface="Inter"/>
              <a:ea typeface="Inter"/>
              <a:cs typeface="Inter"/>
              <a:sym typeface="Inter"/>
            </a:endParaRPr>
          </a:p>
          <a:p>
            <a:pPr indent="0" lvl="0" marL="0" rtl="0" algn="l">
              <a:spcBef>
                <a:spcPts val="1200"/>
              </a:spcBef>
              <a:spcAft>
                <a:spcPts val="0"/>
              </a:spcAft>
              <a:buNone/>
            </a:pPr>
            <a:r>
              <a:rPr lang="en" sz="1100">
                <a:solidFill>
                  <a:srgbClr val="C4C4C4"/>
                </a:solidFill>
                <a:latin typeface="Inter"/>
                <a:ea typeface="Inter"/>
                <a:cs typeface="Inter"/>
                <a:sym typeface="Inter"/>
              </a:rPr>
              <a:t>It walks through why your company should prioritize and resource a design system initiative now and how you’ll execute against the initiative.</a:t>
            </a:r>
            <a:endParaRPr sz="1100">
              <a:solidFill>
                <a:srgbClr val="C4C4C4"/>
              </a:solidFill>
              <a:latin typeface="Inter"/>
              <a:ea typeface="Inter"/>
              <a:cs typeface="Inter"/>
              <a:sym typeface="Inter"/>
            </a:endParaRPr>
          </a:p>
          <a:p>
            <a:pPr indent="0" lvl="0" marL="0" rtl="0" algn="l">
              <a:spcBef>
                <a:spcPts val="1200"/>
              </a:spcBef>
              <a:spcAft>
                <a:spcPts val="1200"/>
              </a:spcAft>
              <a:buNone/>
            </a:pPr>
            <a:r>
              <a:rPr lang="en" sz="1100">
                <a:solidFill>
                  <a:srgbClr val="C4C4C4"/>
                </a:solidFill>
                <a:latin typeface="Inter"/>
                <a:ea typeface="Inter"/>
                <a:cs typeface="Inter"/>
                <a:sym typeface="Inter"/>
              </a:rPr>
              <a:t>Many of the slides have suggested content that you should update to reflect your current situation. Refer to the speaker notes for further guidance on each slide.</a:t>
            </a:r>
            <a:endParaRPr sz="1100">
              <a:solidFill>
                <a:srgbClr val="C4C4C4"/>
              </a:solidFill>
              <a:latin typeface="Inter"/>
              <a:ea typeface="Inter"/>
              <a:cs typeface="Inter"/>
              <a:sym typeface="Inter"/>
            </a:endParaRPr>
          </a:p>
        </p:txBody>
      </p:sp>
      <p:sp>
        <p:nvSpPr>
          <p:cNvPr id="56" name="Google Shape;56;p13"/>
          <p:cNvSpPr txBox="1"/>
          <p:nvPr/>
        </p:nvSpPr>
        <p:spPr>
          <a:xfrm>
            <a:off x="609600" y="1461650"/>
            <a:ext cx="3466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200"/>
              </a:spcAft>
              <a:buNone/>
            </a:pPr>
            <a:r>
              <a:rPr i="1" lang="en" sz="1200">
                <a:solidFill>
                  <a:schemeClr val="dk1"/>
                </a:solidFill>
              </a:rPr>
              <a:t>Brought to you by </a:t>
            </a:r>
            <a:r>
              <a:rPr i="1" lang="en" sz="1200" u="sng">
                <a:solidFill>
                  <a:schemeClr val="dk1"/>
                </a:solidFill>
                <a:hlinkClick r:id="rId4">
                  <a:extLst>
                    <a:ext uri="{A12FA001-AC4F-418D-AE19-62706E023703}">
                      <ahyp:hlinkClr val="tx"/>
                    </a:ext>
                  </a:extLst>
                </a:hlinkClick>
              </a:rPr>
              <a:t>Supernova</a:t>
            </a:r>
            <a:endParaRPr i="1" sz="12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ph type="title"/>
          </p:nvPr>
        </p:nvSpPr>
        <p:spPr>
          <a:xfrm>
            <a:off x="609600" y="609600"/>
            <a:ext cx="79248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Poppins"/>
                <a:ea typeface="Poppins"/>
                <a:cs typeface="Poppins"/>
                <a:sym typeface="Poppins"/>
              </a:rPr>
              <a:t>Potential risks</a:t>
            </a:r>
            <a:endParaRPr b="1">
              <a:latin typeface="Poppins"/>
              <a:ea typeface="Poppins"/>
              <a:cs typeface="Poppins"/>
              <a:sym typeface="Poppins"/>
            </a:endParaRPr>
          </a:p>
        </p:txBody>
      </p:sp>
      <p:sp>
        <p:nvSpPr>
          <p:cNvPr id="119" name="Google Shape;119;p22"/>
          <p:cNvSpPr txBox="1"/>
          <p:nvPr>
            <p:ph idx="1" type="body"/>
          </p:nvPr>
        </p:nvSpPr>
        <p:spPr>
          <a:xfrm>
            <a:off x="609600" y="2430600"/>
            <a:ext cx="3874500" cy="12159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Time</a:t>
            </a:r>
            <a:endParaRPr sz="1100">
              <a:solidFill>
                <a:schemeClr val="dk1"/>
              </a:solidFill>
              <a:latin typeface="Inter"/>
              <a:ea typeface="Inter"/>
              <a:cs typeface="Inter"/>
              <a:sym typeface="Inter"/>
            </a:endParaRPr>
          </a:p>
          <a:p>
            <a:pPr indent="0" lvl="0" marL="0" rtl="0" algn="l">
              <a:spcBef>
                <a:spcPts val="1200"/>
              </a:spcBef>
              <a:spcAft>
                <a:spcPts val="1200"/>
              </a:spcAft>
              <a:buNone/>
            </a:pPr>
            <a:r>
              <a:rPr lang="en" sz="1100">
                <a:solidFill>
                  <a:srgbClr val="C4C4C4"/>
                </a:solidFill>
                <a:latin typeface="Inter"/>
                <a:ea typeface="Inter"/>
                <a:cs typeface="Inter"/>
                <a:sym typeface="Inter"/>
              </a:rPr>
              <a:t>It takes time to build and implement a design system, but doing it now will make it easier to launch new products and make system-wide changes quicker.</a:t>
            </a:r>
            <a:endParaRPr sz="1100">
              <a:solidFill>
                <a:srgbClr val="C4C4C4"/>
              </a:solidFill>
              <a:latin typeface="Inter"/>
              <a:ea typeface="Inter"/>
              <a:cs typeface="Inter"/>
              <a:sym typeface="Inter"/>
            </a:endParaRPr>
          </a:p>
        </p:txBody>
      </p:sp>
      <p:sp>
        <p:nvSpPr>
          <p:cNvPr id="120" name="Google Shape;120;p22"/>
          <p:cNvSpPr txBox="1"/>
          <p:nvPr>
            <p:ph idx="1" type="body"/>
          </p:nvPr>
        </p:nvSpPr>
        <p:spPr>
          <a:xfrm>
            <a:off x="4932475" y="2430600"/>
            <a:ext cx="3112500" cy="12159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Adoption</a:t>
            </a:r>
            <a:endParaRPr sz="1100">
              <a:solidFill>
                <a:schemeClr val="dk1"/>
              </a:solidFill>
              <a:latin typeface="Inter"/>
              <a:ea typeface="Inter"/>
              <a:cs typeface="Inter"/>
              <a:sym typeface="Inter"/>
            </a:endParaRPr>
          </a:p>
          <a:p>
            <a:pPr indent="0" lvl="0" marL="0" rtl="0" algn="l">
              <a:spcBef>
                <a:spcPts val="1200"/>
              </a:spcBef>
              <a:spcAft>
                <a:spcPts val="1200"/>
              </a:spcAft>
              <a:buNone/>
            </a:pPr>
            <a:r>
              <a:rPr lang="en" sz="1100">
                <a:solidFill>
                  <a:srgbClr val="C4C4C4"/>
                </a:solidFill>
                <a:latin typeface="Inter"/>
                <a:ea typeface="Inter"/>
                <a:cs typeface="Inter"/>
                <a:sym typeface="Inter"/>
              </a:rPr>
              <a:t>Using a design system requires changing how teams fundamentally work, and some people may be resistant to this.</a:t>
            </a:r>
            <a:endParaRPr sz="1100">
              <a:solidFill>
                <a:srgbClr val="C4C4C4"/>
              </a:solidFill>
              <a:latin typeface="Inter"/>
              <a:ea typeface="Inter"/>
              <a:cs typeface="Inter"/>
              <a:sym typeface="Inter"/>
            </a:endParaRPr>
          </a:p>
        </p:txBody>
      </p:sp>
      <p:sp>
        <p:nvSpPr>
          <p:cNvPr id="121" name="Google Shape;121;p22"/>
          <p:cNvSpPr txBox="1"/>
          <p:nvPr>
            <p:ph idx="1" type="body"/>
          </p:nvPr>
        </p:nvSpPr>
        <p:spPr>
          <a:xfrm>
            <a:off x="609600" y="4179900"/>
            <a:ext cx="7977600" cy="3540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b="1" lang="en" sz="1100">
                <a:solidFill>
                  <a:srgbClr val="C4C4C4"/>
                </a:solidFill>
                <a:latin typeface="Inter"/>
                <a:ea typeface="Inter"/>
                <a:cs typeface="Inter"/>
                <a:sym typeface="Inter"/>
              </a:rPr>
              <a:t>We’ll minimize these risks by starting with a time bound MVP to showcase the practical value of design systems.</a:t>
            </a:r>
            <a:endParaRPr b="1" sz="1100">
              <a:solidFill>
                <a:srgbClr val="C4C4C4"/>
              </a:solidFill>
              <a:latin typeface="Inter"/>
              <a:ea typeface="Inter"/>
              <a:cs typeface="Inter"/>
              <a:sym typeface="Inte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3"/>
          <p:cNvSpPr txBox="1"/>
          <p:nvPr>
            <p:ph type="title"/>
          </p:nvPr>
        </p:nvSpPr>
        <p:spPr>
          <a:xfrm>
            <a:off x="609600" y="609600"/>
            <a:ext cx="79248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Poppins"/>
                <a:ea typeface="Poppins"/>
                <a:cs typeface="Poppins"/>
                <a:sym typeface="Poppins"/>
              </a:rPr>
              <a:t>Design system initiative</a:t>
            </a:r>
            <a:endParaRPr b="1">
              <a:latin typeface="Poppins"/>
              <a:ea typeface="Poppins"/>
              <a:cs typeface="Poppins"/>
              <a:sym typeface="Poppins"/>
            </a:endParaRPr>
          </a:p>
        </p:txBody>
      </p:sp>
      <p:sp>
        <p:nvSpPr>
          <p:cNvPr id="127" name="Google Shape;127;p23"/>
          <p:cNvSpPr txBox="1"/>
          <p:nvPr>
            <p:ph idx="1" type="body"/>
          </p:nvPr>
        </p:nvSpPr>
        <p:spPr>
          <a:xfrm>
            <a:off x="609600" y="3194100"/>
            <a:ext cx="2286000" cy="1256700"/>
          </a:xfrm>
          <a:prstGeom prst="rect">
            <a:avLst/>
          </a:prstGeom>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a:solidFill>
                  <a:schemeClr val="dk1"/>
                </a:solidFill>
              </a:rPr>
              <a:t>Phase 1</a:t>
            </a:r>
            <a:br>
              <a:rPr b="1" lang="en">
                <a:solidFill>
                  <a:schemeClr val="dk1"/>
                </a:solidFill>
              </a:rPr>
            </a:br>
            <a:r>
              <a:rPr b="1" lang="en">
                <a:solidFill>
                  <a:srgbClr val="C4C4C4"/>
                </a:solidFill>
              </a:rPr>
              <a:t>Now</a:t>
            </a:r>
            <a:endParaRPr sz="1100">
              <a:solidFill>
                <a:srgbClr val="C4C4C4"/>
              </a:solidFill>
              <a:latin typeface="Inter"/>
              <a:ea typeface="Inter"/>
              <a:cs typeface="Inter"/>
              <a:sym typeface="Inter"/>
            </a:endParaRPr>
          </a:p>
          <a:p>
            <a:pPr indent="0" lvl="0" marL="0" rtl="0" algn="l">
              <a:spcBef>
                <a:spcPts val="1200"/>
              </a:spcBef>
              <a:spcAft>
                <a:spcPts val="1200"/>
              </a:spcAft>
              <a:buNone/>
            </a:pPr>
            <a:r>
              <a:rPr lang="en" sz="1100">
                <a:solidFill>
                  <a:srgbClr val="C4C4C4"/>
                </a:solidFill>
                <a:latin typeface="Inter"/>
                <a:ea typeface="Inter"/>
                <a:cs typeface="Inter"/>
                <a:sym typeface="Inter"/>
              </a:rPr>
              <a:t>Get executive buy-in and select an implementation model.</a:t>
            </a:r>
            <a:endParaRPr sz="1100">
              <a:solidFill>
                <a:srgbClr val="C4C4C4"/>
              </a:solidFill>
              <a:latin typeface="Inter"/>
              <a:ea typeface="Inter"/>
              <a:cs typeface="Inter"/>
              <a:sym typeface="Inter"/>
            </a:endParaRPr>
          </a:p>
        </p:txBody>
      </p:sp>
      <p:sp>
        <p:nvSpPr>
          <p:cNvPr id="128" name="Google Shape;128;p23"/>
          <p:cNvSpPr txBox="1"/>
          <p:nvPr>
            <p:ph idx="1" type="body"/>
          </p:nvPr>
        </p:nvSpPr>
        <p:spPr>
          <a:xfrm>
            <a:off x="3200400" y="3194100"/>
            <a:ext cx="2286000" cy="1256700"/>
          </a:xfrm>
          <a:prstGeom prst="rect">
            <a:avLst/>
          </a:prstGeom>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a:solidFill>
                  <a:schemeClr val="dk1"/>
                </a:solidFill>
              </a:rPr>
              <a:t>Phase 2</a:t>
            </a:r>
            <a:br>
              <a:rPr b="1" lang="en">
                <a:solidFill>
                  <a:schemeClr val="dk1"/>
                </a:solidFill>
              </a:rPr>
            </a:br>
            <a:r>
              <a:rPr b="1" lang="en">
                <a:solidFill>
                  <a:srgbClr val="C4C4C4"/>
                </a:solidFill>
              </a:rPr>
              <a:t>3 months</a:t>
            </a:r>
            <a:endParaRPr sz="1100">
              <a:solidFill>
                <a:srgbClr val="C4C4C4"/>
              </a:solidFill>
              <a:latin typeface="Inter"/>
              <a:ea typeface="Inter"/>
              <a:cs typeface="Inter"/>
              <a:sym typeface="Inter"/>
            </a:endParaRPr>
          </a:p>
          <a:p>
            <a:pPr indent="0" lvl="0" marL="0" rtl="0" algn="l">
              <a:spcBef>
                <a:spcPts val="1200"/>
              </a:spcBef>
              <a:spcAft>
                <a:spcPts val="1200"/>
              </a:spcAft>
              <a:buNone/>
            </a:pPr>
            <a:r>
              <a:rPr lang="en" sz="1100">
                <a:solidFill>
                  <a:srgbClr val="C4C4C4"/>
                </a:solidFill>
                <a:latin typeface="Inter"/>
                <a:ea typeface="Inter"/>
                <a:cs typeface="Inter"/>
                <a:sym typeface="Inter"/>
              </a:rPr>
              <a:t>Create MVP design system for XYZ product.</a:t>
            </a:r>
            <a:endParaRPr sz="1100">
              <a:solidFill>
                <a:srgbClr val="C4C4C4"/>
              </a:solidFill>
              <a:latin typeface="Inter"/>
              <a:ea typeface="Inter"/>
              <a:cs typeface="Inter"/>
              <a:sym typeface="Inter"/>
            </a:endParaRPr>
          </a:p>
        </p:txBody>
      </p:sp>
      <p:sp>
        <p:nvSpPr>
          <p:cNvPr id="129" name="Google Shape;129;p23"/>
          <p:cNvSpPr txBox="1"/>
          <p:nvPr>
            <p:ph idx="1" type="body"/>
          </p:nvPr>
        </p:nvSpPr>
        <p:spPr>
          <a:xfrm>
            <a:off x="5791200" y="3194100"/>
            <a:ext cx="2286000" cy="1256700"/>
          </a:xfrm>
          <a:prstGeom prst="rect">
            <a:avLst/>
          </a:prstGeom>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a:solidFill>
                  <a:schemeClr val="dk1"/>
                </a:solidFill>
              </a:rPr>
              <a:t>Phase 3</a:t>
            </a:r>
            <a:br>
              <a:rPr b="1" lang="en">
                <a:solidFill>
                  <a:schemeClr val="dk1"/>
                </a:solidFill>
              </a:rPr>
            </a:br>
            <a:r>
              <a:rPr b="1" lang="en">
                <a:solidFill>
                  <a:srgbClr val="C4C4C4"/>
                </a:solidFill>
              </a:rPr>
              <a:t>Next year</a:t>
            </a:r>
            <a:endParaRPr sz="1100">
              <a:solidFill>
                <a:srgbClr val="C4C4C4"/>
              </a:solidFill>
              <a:latin typeface="Inter"/>
              <a:ea typeface="Inter"/>
              <a:cs typeface="Inter"/>
              <a:sym typeface="Inter"/>
            </a:endParaRPr>
          </a:p>
          <a:p>
            <a:pPr indent="0" lvl="0" marL="0" rtl="0" algn="l">
              <a:spcBef>
                <a:spcPts val="1200"/>
              </a:spcBef>
              <a:spcAft>
                <a:spcPts val="1200"/>
              </a:spcAft>
              <a:buNone/>
            </a:pPr>
            <a:r>
              <a:rPr lang="en" sz="1100">
                <a:solidFill>
                  <a:srgbClr val="C4C4C4"/>
                </a:solidFill>
                <a:latin typeface="Inter"/>
                <a:ea typeface="Inter"/>
                <a:cs typeface="Inter"/>
                <a:sym typeface="Inter"/>
              </a:rPr>
              <a:t>Expand design system to support additional products.</a:t>
            </a:r>
            <a:endParaRPr sz="1100">
              <a:solidFill>
                <a:srgbClr val="C4C4C4"/>
              </a:solidFill>
              <a:latin typeface="Inter"/>
              <a:ea typeface="Inter"/>
              <a:cs typeface="Inter"/>
              <a:sym typeface="Inter"/>
            </a:endParaRPr>
          </a:p>
        </p:txBody>
      </p:sp>
      <p:pic>
        <p:nvPicPr>
          <p:cNvPr id="130" name="Google Shape;130;p23"/>
          <p:cNvPicPr preferRelativeResize="0"/>
          <p:nvPr/>
        </p:nvPicPr>
        <p:blipFill>
          <a:blip r:embed="rId3">
            <a:alphaModFix/>
          </a:blip>
          <a:stretch>
            <a:fillRect/>
          </a:stretch>
        </p:blipFill>
        <p:spPr>
          <a:xfrm>
            <a:off x="609600" y="2683550"/>
            <a:ext cx="2286000" cy="205740"/>
          </a:xfrm>
          <a:prstGeom prst="rect">
            <a:avLst/>
          </a:prstGeom>
          <a:noFill/>
          <a:ln>
            <a:noFill/>
          </a:ln>
        </p:spPr>
      </p:pic>
      <p:pic>
        <p:nvPicPr>
          <p:cNvPr id="131" name="Google Shape;131;p23"/>
          <p:cNvPicPr preferRelativeResize="0"/>
          <p:nvPr/>
        </p:nvPicPr>
        <p:blipFill>
          <a:blip r:embed="rId3">
            <a:alphaModFix/>
          </a:blip>
          <a:stretch>
            <a:fillRect/>
          </a:stretch>
        </p:blipFill>
        <p:spPr>
          <a:xfrm>
            <a:off x="3200400" y="2683550"/>
            <a:ext cx="2286000" cy="205740"/>
          </a:xfrm>
          <a:prstGeom prst="rect">
            <a:avLst/>
          </a:prstGeom>
          <a:noFill/>
          <a:ln>
            <a:noFill/>
          </a:ln>
        </p:spPr>
      </p:pic>
      <p:pic>
        <p:nvPicPr>
          <p:cNvPr id="132" name="Google Shape;132;p23"/>
          <p:cNvPicPr preferRelativeResize="0"/>
          <p:nvPr/>
        </p:nvPicPr>
        <p:blipFill>
          <a:blip r:embed="rId3">
            <a:alphaModFix/>
          </a:blip>
          <a:stretch>
            <a:fillRect/>
          </a:stretch>
        </p:blipFill>
        <p:spPr>
          <a:xfrm>
            <a:off x="5791200" y="2683550"/>
            <a:ext cx="2286000" cy="20574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24"/>
          <p:cNvPicPr preferRelativeResize="0"/>
          <p:nvPr/>
        </p:nvPicPr>
        <p:blipFill>
          <a:blip r:embed="rId3">
            <a:alphaModFix/>
          </a:blip>
          <a:stretch>
            <a:fillRect/>
          </a:stretch>
        </p:blipFill>
        <p:spPr>
          <a:xfrm>
            <a:off x="6065512" y="1699400"/>
            <a:ext cx="2468880" cy="3444088"/>
          </a:xfrm>
          <a:prstGeom prst="rect">
            <a:avLst/>
          </a:prstGeom>
          <a:noFill/>
          <a:ln>
            <a:noFill/>
          </a:ln>
        </p:spPr>
      </p:pic>
      <p:pic>
        <p:nvPicPr>
          <p:cNvPr id="138" name="Google Shape;138;p24"/>
          <p:cNvPicPr preferRelativeResize="0"/>
          <p:nvPr/>
        </p:nvPicPr>
        <p:blipFill>
          <a:blip r:embed="rId3">
            <a:alphaModFix/>
          </a:blip>
          <a:stretch>
            <a:fillRect/>
          </a:stretch>
        </p:blipFill>
        <p:spPr>
          <a:xfrm>
            <a:off x="3341012" y="1699400"/>
            <a:ext cx="2468880" cy="3444088"/>
          </a:xfrm>
          <a:prstGeom prst="rect">
            <a:avLst/>
          </a:prstGeom>
          <a:noFill/>
          <a:ln>
            <a:noFill/>
          </a:ln>
        </p:spPr>
      </p:pic>
      <p:pic>
        <p:nvPicPr>
          <p:cNvPr id="139" name="Google Shape;139;p24"/>
          <p:cNvPicPr preferRelativeResize="0"/>
          <p:nvPr/>
        </p:nvPicPr>
        <p:blipFill>
          <a:blip r:embed="rId3">
            <a:alphaModFix/>
          </a:blip>
          <a:stretch>
            <a:fillRect/>
          </a:stretch>
        </p:blipFill>
        <p:spPr>
          <a:xfrm>
            <a:off x="616512" y="1699400"/>
            <a:ext cx="2468880" cy="3444088"/>
          </a:xfrm>
          <a:prstGeom prst="rect">
            <a:avLst/>
          </a:prstGeom>
          <a:noFill/>
          <a:ln>
            <a:noFill/>
          </a:ln>
        </p:spPr>
      </p:pic>
      <p:sp>
        <p:nvSpPr>
          <p:cNvPr id="140" name="Google Shape;140;p24"/>
          <p:cNvSpPr txBox="1"/>
          <p:nvPr>
            <p:ph idx="1" type="body"/>
          </p:nvPr>
        </p:nvSpPr>
        <p:spPr>
          <a:xfrm>
            <a:off x="768900" y="1851800"/>
            <a:ext cx="2103000" cy="2343600"/>
          </a:xfrm>
          <a:prstGeom prst="rect">
            <a:avLst/>
          </a:prstGeom>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a:solidFill>
                  <a:schemeClr val="dk1"/>
                </a:solidFill>
              </a:rPr>
              <a:t>Hack it with</a:t>
            </a:r>
            <a:br>
              <a:rPr b="1" lang="en">
                <a:solidFill>
                  <a:schemeClr val="dk1"/>
                </a:solidFill>
              </a:rPr>
            </a:br>
            <a:r>
              <a:rPr b="1" lang="en">
                <a:solidFill>
                  <a:schemeClr val="dk1"/>
                </a:solidFill>
              </a:rPr>
              <a:t>existing tools</a:t>
            </a:r>
            <a:endParaRPr sz="1600">
              <a:latin typeface="Inter"/>
              <a:ea typeface="Inter"/>
              <a:cs typeface="Inter"/>
              <a:sym typeface="Inter"/>
            </a:endParaRPr>
          </a:p>
          <a:p>
            <a:pPr indent="-161290" lvl="0" marL="182880" rtl="0" algn="l">
              <a:spcBef>
                <a:spcPts val="2000"/>
              </a:spcBef>
              <a:spcAft>
                <a:spcPts val="0"/>
              </a:spcAft>
              <a:buSzPts val="1100"/>
              <a:buFont typeface="Inter"/>
              <a:buChar char="●"/>
            </a:pPr>
            <a:r>
              <a:rPr lang="en" sz="1100">
                <a:latin typeface="Inter"/>
                <a:ea typeface="Inter"/>
                <a:cs typeface="Inter"/>
                <a:sym typeface="Inter"/>
              </a:rPr>
              <a:t>$</a:t>
            </a:r>
            <a:endParaRPr sz="1100">
              <a:latin typeface="Inter"/>
              <a:ea typeface="Inter"/>
              <a:cs typeface="Inter"/>
              <a:sym typeface="Inter"/>
            </a:endParaRPr>
          </a:p>
          <a:p>
            <a:pPr indent="-161290" lvl="0" marL="182880" rtl="0" algn="l">
              <a:spcBef>
                <a:spcPts val="400"/>
              </a:spcBef>
              <a:spcAft>
                <a:spcPts val="0"/>
              </a:spcAft>
              <a:buSzPts val="1100"/>
              <a:buFont typeface="Inter"/>
              <a:buChar char="●"/>
            </a:pPr>
            <a:r>
              <a:rPr lang="en" sz="1100">
                <a:latin typeface="Inter"/>
                <a:ea typeface="Inter"/>
                <a:cs typeface="Inter"/>
                <a:sym typeface="Inter"/>
              </a:rPr>
              <a:t>Quick to start</a:t>
            </a:r>
            <a:endParaRPr sz="1100">
              <a:latin typeface="Inter"/>
              <a:ea typeface="Inter"/>
              <a:cs typeface="Inter"/>
              <a:sym typeface="Inter"/>
            </a:endParaRPr>
          </a:p>
          <a:p>
            <a:pPr indent="-161290" lvl="0" marL="182880" rtl="0" algn="l">
              <a:spcBef>
                <a:spcPts val="400"/>
              </a:spcBef>
              <a:spcAft>
                <a:spcPts val="0"/>
              </a:spcAft>
              <a:buSzPts val="1100"/>
              <a:buFont typeface="Inter"/>
              <a:buChar char="●"/>
            </a:pPr>
            <a:r>
              <a:rPr lang="en" sz="1100">
                <a:latin typeface="Inter"/>
                <a:ea typeface="Inter"/>
                <a:cs typeface="Inter"/>
                <a:sym typeface="Inter"/>
              </a:rPr>
              <a:t>Doesn’t scale</a:t>
            </a:r>
            <a:endParaRPr sz="1100">
              <a:latin typeface="Inter"/>
              <a:ea typeface="Inter"/>
              <a:cs typeface="Inter"/>
              <a:sym typeface="Inter"/>
            </a:endParaRPr>
          </a:p>
          <a:p>
            <a:pPr indent="-161290" lvl="0" marL="182880" rtl="0" algn="l">
              <a:spcBef>
                <a:spcPts val="400"/>
              </a:spcBef>
              <a:spcAft>
                <a:spcPts val="0"/>
              </a:spcAft>
              <a:buSzPts val="1100"/>
              <a:buFont typeface="Inter"/>
              <a:buChar char="●"/>
            </a:pPr>
            <a:r>
              <a:rPr lang="en" sz="1100">
                <a:latin typeface="Inter"/>
                <a:ea typeface="Inter"/>
                <a:cs typeface="Inter"/>
                <a:sym typeface="Inter"/>
              </a:rPr>
              <a:t>Limited integrations with tech stack</a:t>
            </a:r>
            <a:endParaRPr sz="1100">
              <a:latin typeface="Inter"/>
              <a:ea typeface="Inter"/>
              <a:cs typeface="Inter"/>
              <a:sym typeface="Inter"/>
            </a:endParaRPr>
          </a:p>
          <a:p>
            <a:pPr indent="-161290" lvl="0" marL="182880" rtl="0" algn="l">
              <a:spcBef>
                <a:spcPts val="400"/>
              </a:spcBef>
              <a:spcAft>
                <a:spcPts val="400"/>
              </a:spcAft>
              <a:buSzPts val="1100"/>
              <a:buFont typeface="Inter"/>
              <a:buChar char="●"/>
            </a:pPr>
            <a:r>
              <a:rPr lang="en" sz="1100">
                <a:latin typeface="Inter"/>
                <a:ea typeface="Inter"/>
                <a:cs typeface="Inter"/>
                <a:sym typeface="Inter"/>
              </a:rPr>
              <a:t>Missing key functionalities </a:t>
            </a:r>
            <a:endParaRPr sz="1300">
              <a:latin typeface="Inter"/>
              <a:ea typeface="Inter"/>
              <a:cs typeface="Inter"/>
              <a:sym typeface="Inter"/>
            </a:endParaRPr>
          </a:p>
        </p:txBody>
      </p:sp>
      <p:sp>
        <p:nvSpPr>
          <p:cNvPr id="141" name="Google Shape;141;p24"/>
          <p:cNvSpPr txBox="1"/>
          <p:nvPr>
            <p:ph type="title"/>
          </p:nvPr>
        </p:nvSpPr>
        <p:spPr>
          <a:xfrm>
            <a:off x="609600" y="609600"/>
            <a:ext cx="79248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Poppins"/>
                <a:ea typeface="Poppins"/>
                <a:cs typeface="Poppins"/>
                <a:sym typeface="Poppins"/>
              </a:rPr>
              <a:t>Implementation options</a:t>
            </a:r>
            <a:endParaRPr b="1">
              <a:latin typeface="Poppins"/>
              <a:ea typeface="Poppins"/>
              <a:cs typeface="Poppins"/>
              <a:sym typeface="Poppins"/>
            </a:endParaRPr>
          </a:p>
        </p:txBody>
      </p:sp>
      <p:sp>
        <p:nvSpPr>
          <p:cNvPr id="142" name="Google Shape;142;p24"/>
          <p:cNvSpPr txBox="1"/>
          <p:nvPr>
            <p:ph idx="1" type="body"/>
          </p:nvPr>
        </p:nvSpPr>
        <p:spPr>
          <a:xfrm>
            <a:off x="3493400" y="1851800"/>
            <a:ext cx="2194500" cy="2538300"/>
          </a:xfrm>
          <a:prstGeom prst="rect">
            <a:avLst/>
          </a:prstGeom>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a:solidFill>
                  <a:schemeClr val="dk1"/>
                </a:solidFill>
              </a:rPr>
              <a:t>3rd-party provider (Supernova)</a:t>
            </a:r>
            <a:endParaRPr sz="1600">
              <a:latin typeface="Inter"/>
              <a:ea typeface="Inter"/>
              <a:cs typeface="Inter"/>
              <a:sym typeface="Inter"/>
            </a:endParaRPr>
          </a:p>
          <a:p>
            <a:pPr indent="-161290" lvl="0" marL="182880" rtl="0" algn="l">
              <a:spcBef>
                <a:spcPts val="2000"/>
              </a:spcBef>
              <a:spcAft>
                <a:spcPts val="0"/>
              </a:spcAft>
              <a:buSzPts val="1100"/>
              <a:buFont typeface="Inter"/>
              <a:buChar char="●"/>
            </a:pPr>
            <a:r>
              <a:rPr lang="en" sz="1100">
                <a:latin typeface="Inter"/>
                <a:ea typeface="Inter"/>
                <a:cs typeface="Inter"/>
                <a:sym typeface="Inter"/>
              </a:rPr>
              <a:t>$$</a:t>
            </a:r>
            <a:endParaRPr sz="1100">
              <a:latin typeface="Inter"/>
              <a:ea typeface="Inter"/>
              <a:cs typeface="Inter"/>
              <a:sym typeface="Inter"/>
            </a:endParaRPr>
          </a:p>
          <a:p>
            <a:pPr indent="-161290" lvl="0" marL="182880" rtl="0" algn="l">
              <a:spcBef>
                <a:spcPts val="400"/>
              </a:spcBef>
              <a:spcAft>
                <a:spcPts val="0"/>
              </a:spcAft>
              <a:buSzPts val="1100"/>
              <a:buFont typeface="Inter"/>
              <a:buChar char="●"/>
            </a:pPr>
            <a:r>
              <a:rPr lang="en" sz="1100">
                <a:latin typeface="Inter"/>
                <a:ea typeface="Inter"/>
                <a:cs typeface="Inter"/>
                <a:sym typeface="Inter"/>
              </a:rPr>
              <a:t>Easy to set up and implement (2-3 months)</a:t>
            </a:r>
            <a:endParaRPr sz="1100">
              <a:latin typeface="Inter"/>
              <a:ea typeface="Inter"/>
              <a:cs typeface="Inter"/>
              <a:sym typeface="Inter"/>
            </a:endParaRPr>
          </a:p>
          <a:p>
            <a:pPr indent="-161290" lvl="0" marL="182880" rtl="0" algn="l">
              <a:spcBef>
                <a:spcPts val="400"/>
              </a:spcBef>
              <a:spcAft>
                <a:spcPts val="0"/>
              </a:spcAft>
              <a:buSzPts val="1100"/>
              <a:buFont typeface="Inter"/>
              <a:buChar char="●"/>
            </a:pPr>
            <a:r>
              <a:rPr lang="en" sz="1100">
                <a:latin typeface="Inter"/>
                <a:ea typeface="Inter"/>
                <a:cs typeface="Inter"/>
                <a:sym typeface="Inter"/>
              </a:rPr>
              <a:t>Little to no maintenance required</a:t>
            </a:r>
            <a:endParaRPr sz="1100">
              <a:latin typeface="Inter"/>
              <a:ea typeface="Inter"/>
              <a:cs typeface="Inter"/>
              <a:sym typeface="Inter"/>
            </a:endParaRPr>
          </a:p>
          <a:p>
            <a:pPr indent="-161290" lvl="0" marL="182880" rtl="0" algn="l">
              <a:spcBef>
                <a:spcPts val="400"/>
              </a:spcBef>
              <a:spcAft>
                <a:spcPts val="0"/>
              </a:spcAft>
              <a:buSzPts val="1100"/>
              <a:buFont typeface="Inter"/>
              <a:buChar char="●"/>
            </a:pPr>
            <a:r>
              <a:rPr lang="en" sz="1100">
                <a:latin typeface="Inter"/>
                <a:ea typeface="Inter"/>
                <a:cs typeface="Inter"/>
                <a:sym typeface="Inter"/>
              </a:rPr>
              <a:t>Can be tailored &amp; branded</a:t>
            </a:r>
            <a:endParaRPr sz="1100">
              <a:latin typeface="Inter"/>
              <a:ea typeface="Inter"/>
              <a:cs typeface="Inter"/>
              <a:sym typeface="Inter"/>
            </a:endParaRPr>
          </a:p>
          <a:p>
            <a:pPr indent="-161290" lvl="0" marL="182880" rtl="0" algn="l">
              <a:spcBef>
                <a:spcPts val="400"/>
              </a:spcBef>
              <a:spcAft>
                <a:spcPts val="400"/>
              </a:spcAft>
              <a:buSzPts val="1100"/>
              <a:buFont typeface="Inter"/>
              <a:buChar char="●"/>
            </a:pPr>
            <a:r>
              <a:rPr lang="en" sz="1100">
                <a:latin typeface="Inter"/>
                <a:ea typeface="Inter"/>
                <a:cs typeface="Inter"/>
                <a:sym typeface="Inter"/>
              </a:rPr>
              <a:t>Dedicated support team</a:t>
            </a:r>
            <a:endParaRPr sz="1100">
              <a:latin typeface="Inter"/>
              <a:ea typeface="Inter"/>
              <a:cs typeface="Inter"/>
              <a:sym typeface="Inter"/>
            </a:endParaRPr>
          </a:p>
        </p:txBody>
      </p:sp>
      <p:sp>
        <p:nvSpPr>
          <p:cNvPr id="143" name="Google Shape;143;p24"/>
          <p:cNvSpPr txBox="1"/>
          <p:nvPr>
            <p:ph idx="1" type="body"/>
          </p:nvPr>
        </p:nvSpPr>
        <p:spPr>
          <a:xfrm>
            <a:off x="6217900" y="1851800"/>
            <a:ext cx="2194500" cy="2292300"/>
          </a:xfrm>
          <a:prstGeom prst="rect">
            <a:avLst/>
          </a:prstGeom>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a:solidFill>
                  <a:schemeClr val="dk1"/>
                </a:solidFill>
              </a:rPr>
              <a:t>Custom in-house solution</a:t>
            </a:r>
            <a:endParaRPr sz="1600">
              <a:latin typeface="Inter"/>
              <a:ea typeface="Inter"/>
              <a:cs typeface="Inter"/>
              <a:sym typeface="Inter"/>
            </a:endParaRPr>
          </a:p>
          <a:p>
            <a:pPr indent="-161290" lvl="0" marL="182880" rtl="0" algn="l">
              <a:spcBef>
                <a:spcPts val="2000"/>
              </a:spcBef>
              <a:spcAft>
                <a:spcPts val="0"/>
              </a:spcAft>
              <a:buSzPts val="1100"/>
              <a:buFont typeface="Inter"/>
              <a:buChar char="●"/>
            </a:pPr>
            <a:r>
              <a:rPr lang="en" sz="1100">
                <a:latin typeface="Inter"/>
                <a:ea typeface="Inter"/>
                <a:cs typeface="Inter"/>
                <a:sym typeface="Inter"/>
              </a:rPr>
              <a:t>$$$</a:t>
            </a:r>
            <a:endParaRPr sz="1100">
              <a:latin typeface="Inter"/>
              <a:ea typeface="Inter"/>
              <a:cs typeface="Inter"/>
              <a:sym typeface="Inter"/>
            </a:endParaRPr>
          </a:p>
          <a:p>
            <a:pPr indent="-161290" lvl="0" marL="182880" rtl="0" algn="l">
              <a:spcBef>
                <a:spcPts val="400"/>
              </a:spcBef>
              <a:spcAft>
                <a:spcPts val="0"/>
              </a:spcAft>
              <a:buSzPts val="1100"/>
              <a:buFont typeface="Inter"/>
              <a:buChar char="●"/>
            </a:pPr>
            <a:r>
              <a:rPr lang="en" sz="1100">
                <a:latin typeface="Inter"/>
                <a:ea typeface="Inter"/>
                <a:cs typeface="Inter"/>
                <a:sym typeface="Inter"/>
              </a:rPr>
              <a:t>Resource intensive for ongoing maintenance</a:t>
            </a:r>
            <a:endParaRPr sz="1100">
              <a:latin typeface="Inter"/>
              <a:ea typeface="Inter"/>
              <a:cs typeface="Inter"/>
              <a:sym typeface="Inter"/>
            </a:endParaRPr>
          </a:p>
          <a:p>
            <a:pPr indent="-161290" lvl="0" marL="182880" rtl="0" algn="l">
              <a:spcBef>
                <a:spcPts val="400"/>
              </a:spcBef>
              <a:spcAft>
                <a:spcPts val="0"/>
              </a:spcAft>
              <a:buSzPts val="1100"/>
              <a:buFont typeface="Inter"/>
              <a:buChar char="●"/>
            </a:pPr>
            <a:r>
              <a:rPr lang="en" sz="1100">
                <a:latin typeface="Inter"/>
                <a:ea typeface="Inter"/>
                <a:cs typeface="Inter"/>
                <a:sym typeface="Inter"/>
              </a:rPr>
              <a:t>Takes 6+ months to develop and set up</a:t>
            </a:r>
            <a:endParaRPr sz="1100">
              <a:latin typeface="Inter"/>
              <a:ea typeface="Inter"/>
              <a:cs typeface="Inter"/>
              <a:sym typeface="Inter"/>
            </a:endParaRPr>
          </a:p>
          <a:p>
            <a:pPr indent="-161290" lvl="0" marL="182880" rtl="0" algn="l">
              <a:spcBef>
                <a:spcPts val="400"/>
              </a:spcBef>
              <a:spcAft>
                <a:spcPts val="400"/>
              </a:spcAft>
              <a:buSzPts val="1100"/>
              <a:buFont typeface="Inter"/>
              <a:buChar char="●"/>
            </a:pPr>
            <a:r>
              <a:rPr lang="en" sz="1100">
                <a:latin typeface="Inter"/>
                <a:ea typeface="Inter"/>
                <a:cs typeface="Inter"/>
                <a:sym typeface="Inter"/>
              </a:rPr>
              <a:t>Customizable </a:t>
            </a:r>
            <a:endParaRPr sz="1100">
              <a:latin typeface="Inter"/>
              <a:ea typeface="Inter"/>
              <a:cs typeface="Inter"/>
              <a:sym typeface="Inte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5"/>
          <p:cNvPicPr preferRelativeResize="0"/>
          <p:nvPr/>
        </p:nvPicPr>
        <p:blipFill>
          <a:blip r:embed="rId3">
            <a:alphaModFix/>
          </a:blip>
          <a:stretch>
            <a:fillRect/>
          </a:stretch>
        </p:blipFill>
        <p:spPr>
          <a:xfrm>
            <a:off x="3356212" y="1699400"/>
            <a:ext cx="2468880" cy="3444088"/>
          </a:xfrm>
          <a:prstGeom prst="rect">
            <a:avLst/>
          </a:prstGeom>
          <a:noFill/>
          <a:ln>
            <a:noFill/>
          </a:ln>
        </p:spPr>
      </p:pic>
      <p:pic>
        <p:nvPicPr>
          <p:cNvPr id="149" name="Google Shape;149;p25"/>
          <p:cNvPicPr preferRelativeResize="0"/>
          <p:nvPr/>
        </p:nvPicPr>
        <p:blipFill>
          <a:blip r:embed="rId4">
            <a:alphaModFix amt="40000"/>
          </a:blip>
          <a:stretch>
            <a:fillRect/>
          </a:stretch>
        </p:blipFill>
        <p:spPr>
          <a:xfrm>
            <a:off x="6065512" y="1699400"/>
            <a:ext cx="2468880" cy="3444088"/>
          </a:xfrm>
          <a:prstGeom prst="rect">
            <a:avLst/>
          </a:prstGeom>
          <a:noFill/>
          <a:ln>
            <a:noFill/>
          </a:ln>
        </p:spPr>
      </p:pic>
      <p:pic>
        <p:nvPicPr>
          <p:cNvPr id="150" name="Google Shape;150;p25"/>
          <p:cNvPicPr preferRelativeResize="0"/>
          <p:nvPr/>
        </p:nvPicPr>
        <p:blipFill>
          <a:blip r:embed="rId4">
            <a:alphaModFix amt="40000"/>
          </a:blip>
          <a:stretch>
            <a:fillRect/>
          </a:stretch>
        </p:blipFill>
        <p:spPr>
          <a:xfrm>
            <a:off x="616512" y="1699400"/>
            <a:ext cx="2468880" cy="3444088"/>
          </a:xfrm>
          <a:prstGeom prst="rect">
            <a:avLst/>
          </a:prstGeom>
          <a:noFill/>
          <a:ln>
            <a:noFill/>
          </a:ln>
        </p:spPr>
      </p:pic>
      <p:sp>
        <p:nvSpPr>
          <p:cNvPr id="151" name="Google Shape;151;p25"/>
          <p:cNvSpPr txBox="1"/>
          <p:nvPr>
            <p:ph idx="1" type="body"/>
          </p:nvPr>
        </p:nvSpPr>
        <p:spPr>
          <a:xfrm>
            <a:off x="768900" y="1851800"/>
            <a:ext cx="2103000" cy="2343600"/>
          </a:xfrm>
          <a:prstGeom prst="rect">
            <a:avLst/>
          </a:prstGeom>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a:solidFill>
                  <a:srgbClr val="C4C4C4"/>
                </a:solidFill>
              </a:rPr>
              <a:t>Hack it with</a:t>
            </a:r>
            <a:br>
              <a:rPr b="1" lang="en">
                <a:solidFill>
                  <a:srgbClr val="C4C4C4"/>
                </a:solidFill>
              </a:rPr>
            </a:br>
            <a:r>
              <a:rPr b="1" lang="en">
                <a:solidFill>
                  <a:srgbClr val="C4C4C4"/>
                </a:solidFill>
              </a:rPr>
              <a:t>existing tools</a:t>
            </a:r>
            <a:endParaRPr sz="1600">
              <a:solidFill>
                <a:srgbClr val="C4C4C4"/>
              </a:solidFill>
              <a:latin typeface="Inter"/>
              <a:ea typeface="Inter"/>
              <a:cs typeface="Inter"/>
              <a:sym typeface="Inter"/>
            </a:endParaRPr>
          </a:p>
          <a:p>
            <a:pPr indent="-161290" lvl="0" marL="182880" rtl="0" algn="l">
              <a:spcBef>
                <a:spcPts val="2000"/>
              </a:spcBef>
              <a:spcAft>
                <a:spcPts val="0"/>
              </a:spcAft>
              <a:buClr>
                <a:srgbClr val="C4C4C4"/>
              </a:buClr>
              <a:buSzPts val="1100"/>
              <a:buFont typeface="Inter"/>
              <a:buChar char="●"/>
            </a:pPr>
            <a:r>
              <a:rPr lang="en" sz="1100">
                <a:solidFill>
                  <a:srgbClr val="C4C4C4"/>
                </a:solidFill>
                <a:latin typeface="Inter"/>
                <a:ea typeface="Inter"/>
                <a:cs typeface="Inter"/>
                <a:sym typeface="Inter"/>
              </a:rPr>
              <a:t>$</a:t>
            </a:r>
            <a:endParaRPr sz="1100">
              <a:solidFill>
                <a:srgbClr val="C4C4C4"/>
              </a:solidFill>
              <a:latin typeface="Inter"/>
              <a:ea typeface="Inter"/>
              <a:cs typeface="Inter"/>
              <a:sym typeface="Inter"/>
            </a:endParaRPr>
          </a:p>
          <a:p>
            <a:pPr indent="-161290" lvl="0" marL="182880" rtl="0" algn="l">
              <a:spcBef>
                <a:spcPts val="400"/>
              </a:spcBef>
              <a:spcAft>
                <a:spcPts val="0"/>
              </a:spcAft>
              <a:buClr>
                <a:srgbClr val="C4C4C4"/>
              </a:buClr>
              <a:buSzPts val="1100"/>
              <a:buFont typeface="Inter"/>
              <a:buChar char="●"/>
            </a:pPr>
            <a:r>
              <a:rPr lang="en" sz="1100">
                <a:solidFill>
                  <a:srgbClr val="C4C4C4"/>
                </a:solidFill>
                <a:latin typeface="Inter"/>
                <a:ea typeface="Inter"/>
                <a:cs typeface="Inter"/>
                <a:sym typeface="Inter"/>
              </a:rPr>
              <a:t>Quick to start</a:t>
            </a:r>
            <a:endParaRPr sz="1100">
              <a:solidFill>
                <a:srgbClr val="C4C4C4"/>
              </a:solidFill>
              <a:latin typeface="Inter"/>
              <a:ea typeface="Inter"/>
              <a:cs typeface="Inter"/>
              <a:sym typeface="Inter"/>
            </a:endParaRPr>
          </a:p>
          <a:p>
            <a:pPr indent="-161290" lvl="0" marL="182880" rtl="0" algn="l">
              <a:spcBef>
                <a:spcPts val="400"/>
              </a:spcBef>
              <a:spcAft>
                <a:spcPts val="0"/>
              </a:spcAft>
              <a:buClr>
                <a:srgbClr val="C4C4C4"/>
              </a:buClr>
              <a:buSzPts val="1100"/>
              <a:buFont typeface="Inter"/>
              <a:buChar char="●"/>
            </a:pPr>
            <a:r>
              <a:rPr lang="en" sz="1100">
                <a:solidFill>
                  <a:srgbClr val="C4C4C4"/>
                </a:solidFill>
                <a:latin typeface="Inter"/>
                <a:ea typeface="Inter"/>
                <a:cs typeface="Inter"/>
                <a:sym typeface="Inter"/>
              </a:rPr>
              <a:t>Doesn’t scale</a:t>
            </a:r>
            <a:endParaRPr sz="1100">
              <a:solidFill>
                <a:srgbClr val="C4C4C4"/>
              </a:solidFill>
              <a:latin typeface="Inter"/>
              <a:ea typeface="Inter"/>
              <a:cs typeface="Inter"/>
              <a:sym typeface="Inter"/>
            </a:endParaRPr>
          </a:p>
          <a:p>
            <a:pPr indent="-161290" lvl="0" marL="182880" rtl="0" algn="l">
              <a:spcBef>
                <a:spcPts val="400"/>
              </a:spcBef>
              <a:spcAft>
                <a:spcPts val="0"/>
              </a:spcAft>
              <a:buClr>
                <a:srgbClr val="C4C4C4"/>
              </a:buClr>
              <a:buSzPts val="1100"/>
              <a:buFont typeface="Inter"/>
              <a:buChar char="●"/>
            </a:pPr>
            <a:r>
              <a:rPr lang="en" sz="1100">
                <a:solidFill>
                  <a:srgbClr val="C4C4C4"/>
                </a:solidFill>
                <a:latin typeface="Inter"/>
                <a:ea typeface="Inter"/>
                <a:cs typeface="Inter"/>
                <a:sym typeface="Inter"/>
              </a:rPr>
              <a:t>Limited integrations with tech stack</a:t>
            </a:r>
            <a:endParaRPr sz="1100">
              <a:solidFill>
                <a:srgbClr val="C4C4C4"/>
              </a:solidFill>
              <a:latin typeface="Inter"/>
              <a:ea typeface="Inter"/>
              <a:cs typeface="Inter"/>
              <a:sym typeface="Inter"/>
            </a:endParaRPr>
          </a:p>
          <a:p>
            <a:pPr indent="-161290" lvl="0" marL="182880" rtl="0" algn="l">
              <a:spcBef>
                <a:spcPts val="400"/>
              </a:spcBef>
              <a:spcAft>
                <a:spcPts val="400"/>
              </a:spcAft>
              <a:buClr>
                <a:srgbClr val="C4C4C4"/>
              </a:buClr>
              <a:buSzPts val="1100"/>
              <a:buFont typeface="Inter"/>
              <a:buChar char="●"/>
            </a:pPr>
            <a:r>
              <a:rPr lang="en" sz="1100">
                <a:solidFill>
                  <a:srgbClr val="C4C4C4"/>
                </a:solidFill>
                <a:latin typeface="Inter"/>
                <a:ea typeface="Inter"/>
                <a:cs typeface="Inter"/>
                <a:sym typeface="Inter"/>
              </a:rPr>
              <a:t>Missing key functionalities </a:t>
            </a:r>
            <a:endParaRPr sz="1300">
              <a:solidFill>
                <a:srgbClr val="C4C4C4"/>
              </a:solidFill>
              <a:latin typeface="Inter"/>
              <a:ea typeface="Inter"/>
              <a:cs typeface="Inter"/>
              <a:sym typeface="Inter"/>
            </a:endParaRPr>
          </a:p>
        </p:txBody>
      </p:sp>
      <p:sp>
        <p:nvSpPr>
          <p:cNvPr id="152" name="Google Shape;152;p25"/>
          <p:cNvSpPr txBox="1"/>
          <p:nvPr>
            <p:ph type="title"/>
          </p:nvPr>
        </p:nvSpPr>
        <p:spPr>
          <a:xfrm>
            <a:off x="609600" y="609600"/>
            <a:ext cx="79248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Poppins"/>
                <a:ea typeface="Poppins"/>
                <a:cs typeface="Poppins"/>
                <a:sym typeface="Poppins"/>
              </a:rPr>
              <a:t>Implementation options</a:t>
            </a:r>
            <a:endParaRPr b="1">
              <a:latin typeface="Poppins"/>
              <a:ea typeface="Poppins"/>
              <a:cs typeface="Poppins"/>
              <a:sym typeface="Poppins"/>
            </a:endParaRPr>
          </a:p>
        </p:txBody>
      </p:sp>
      <p:sp>
        <p:nvSpPr>
          <p:cNvPr id="153" name="Google Shape;153;p25"/>
          <p:cNvSpPr txBox="1"/>
          <p:nvPr>
            <p:ph idx="1" type="body"/>
          </p:nvPr>
        </p:nvSpPr>
        <p:spPr>
          <a:xfrm>
            <a:off x="3493400" y="1851800"/>
            <a:ext cx="2194500" cy="2538300"/>
          </a:xfrm>
          <a:prstGeom prst="rect">
            <a:avLst/>
          </a:prstGeom>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a:solidFill>
                  <a:schemeClr val="dk1"/>
                </a:solidFill>
              </a:rPr>
              <a:t>3rd-party provider (Supernova)</a:t>
            </a:r>
            <a:endParaRPr sz="1600">
              <a:latin typeface="Inter"/>
              <a:ea typeface="Inter"/>
              <a:cs typeface="Inter"/>
              <a:sym typeface="Inter"/>
            </a:endParaRPr>
          </a:p>
          <a:p>
            <a:pPr indent="-161290" lvl="0" marL="182880" rtl="0" algn="l">
              <a:spcBef>
                <a:spcPts val="2000"/>
              </a:spcBef>
              <a:spcAft>
                <a:spcPts val="0"/>
              </a:spcAft>
              <a:buClr>
                <a:schemeClr val="dk1"/>
              </a:buClr>
              <a:buSzPts val="1100"/>
              <a:buFont typeface="Inter"/>
              <a:buChar char="●"/>
            </a:pPr>
            <a:r>
              <a:rPr lang="en" sz="1100">
                <a:solidFill>
                  <a:schemeClr val="dk1"/>
                </a:solidFill>
                <a:latin typeface="Inter"/>
                <a:ea typeface="Inter"/>
                <a:cs typeface="Inter"/>
                <a:sym typeface="Inter"/>
              </a:rPr>
              <a:t>$$</a:t>
            </a:r>
            <a:endParaRPr sz="1100">
              <a:solidFill>
                <a:schemeClr val="dk1"/>
              </a:solidFill>
              <a:latin typeface="Inter"/>
              <a:ea typeface="Inter"/>
              <a:cs typeface="Inter"/>
              <a:sym typeface="Inter"/>
            </a:endParaRPr>
          </a:p>
          <a:p>
            <a:pPr indent="-161290" lvl="0" marL="182880" rtl="0" algn="l">
              <a:spcBef>
                <a:spcPts val="400"/>
              </a:spcBef>
              <a:spcAft>
                <a:spcPts val="0"/>
              </a:spcAft>
              <a:buClr>
                <a:schemeClr val="dk1"/>
              </a:buClr>
              <a:buSzPts val="1100"/>
              <a:buFont typeface="Inter"/>
              <a:buChar char="●"/>
            </a:pPr>
            <a:r>
              <a:rPr lang="en" sz="1100">
                <a:solidFill>
                  <a:schemeClr val="dk1"/>
                </a:solidFill>
                <a:latin typeface="Inter"/>
                <a:ea typeface="Inter"/>
                <a:cs typeface="Inter"/>
                <a:sym typeface="Inter"/>
              </a:rPr>
              <a:t>Easy to set up and implement (2-3 months)</a:t>
            </a:r>
            <a:endParaRPr sz="1100">
              <a:solidFill>
                <a:schemeClr val="dk1"/>
              </a:solidFill>
              <a:latin typeface="Inter"/>
              <a:ea typeface="Inter"/>
              <a:cs typeface="Inter"/>
              <a:sym typeface="Inter"/>
            </a:endParaRPr>
          </a:p>
          <a:p>
            <a:pPr indent="-161290" lvl="0" marL="182880" rtl="0" algn="l">
              <a:spcBef>
                <a:spcPts val="400"/>
              </a:spcBef>
              <a:spcAft>
                <a:spcPts val="0"/>
              </a:spcAft>
              <a:buClr>
                <a:schemeClr val="dk1"/>
              </a:buClr>
              <a:buSzPts val="1100"/>
              <a:buFont typeface="Inter"/>
              <a:buChar char="●"/>
            </a:pPr>
            <a:r>
              <a:rPr lang="en" sz="1100">
                <a:solidFill>
                  <a:schemeClr val="dk1"/>
                </a:solidFill>
                <a:latin typeface="Inter"/>
                <a:ea typeface="Inter"/>
                <a:cs typeface="Inter"/>
                <a:sym typeface="Inter"/>
              </a:rPr>
              <a:t>Little to no maintenance required</a:t>
            </a:r>
            <a:endParaRPr sz="1100">
              <a:solidFill>
                <a:schemeClr val="dk1"/>
              </a:solidFill>
              <a:latin typeface="Inter"/>
              <a:ea typeface="Inter"/>
              <a:cs typeface="Inter"/>
              <a:sym typeface="Inter"/>
            </a:endParaRPr>
          </a:p>
          <a:p>
            <a:pPr indent="-161290" lvl="0" marL="182880" rtl="0" algn="l">
              <a:spcBef>
                <a:spcPts val="400"/>
              </a:spcBef>
              <a:spcAft>
                <a:spcPts val="0"/>
              </a:spcAft>
              <a:buClr>
                <a:schemeClr val="dk1"/>
              </a:buClr>
              <a:buSzPts val="1100"/>
              <a:buFont typeface="Inter"/>
              <a:buChar char="●"/>
            </a:pPr>
            <a:r>
              <a:rPr lang="en" sz="1100">
                <a:solidFill>
                  <a:schemeClr val="dk1"/>
                </a:solidFill>
                <a:latin typeface="Inter"/>
                <a:ea typeface="Inter"/>
                <a:cs typeface="Inter"/>
                <a:sym typeface="Inter"/>
              </a:rPr>
              <a:t>Can be tailored &amp; branded</a:t>
            </a:r>
            <a:endParaRPr sz="1100">
              <a:solidFill>
                <a:schemeClr val="dk1"/>
              </a:solidFill>
              <a:latin typeface="Inter"/>
              <a:ea typeface="Inter"/>
              <a:cs typeface="Inter"/>
              <a:sym typeface="Inter"/>
            </a:endParaRPr>
          </a:p>
          <a:p>
            <a:pPr indent="-161290" lvl="0" marL="182880" rtl="0" algn="l">
              <a:spcBef>
                <a:spcPts val="400"/>
              </a:spcBef>
              <a:spcAft>
                <a:spcPts val="400"/>
              </a:spcAft>
              <a:buClr>
                <a:schemeClr val="dk1"/>
              </a:buClr>
              <a:buSzPts val="1100"/>
              <a:buFont typeface="Inter"/>
              <a:buChar char="●"/>
            </a:pPr>
            <a:r>
              <a:rPr lang="en" sz="1100">
                <a:solidFill>
                  <a:schemeClr val="dk1"/>
                </a:solidFill>
                <a:latin typeface="Inter"/>
                <a:ea typeface="Inter"/>
                <a:cs typeface="Inter"/>
                <a:sym typeface="Inter"/>
              </a:rPr>
              <a:t>Dedicated support team</a:t>
            </a:r>
            <a:endParaRPr sz="1100">
              <a:solidFill>
                <a:schemeClr val="dk1"/>
              </a:solidFill>
              <a:latin typeface="Inter"/>
              <a:ea typeface="Inter"/>
              <a:cs typeface="Inter"/>
              <a:sym typeface="Inter"/>
            </a:endParaRPr>
          </a:p>
        </p:txBody>
      </p:sp>
      <p:sp>
        <p:nvSpPr>
          <p:cNvPr id="154" name="Google Shape;154;p25"/>
          <p:cNvSpPr txBox="1"/>
          <p:nvPr>
            <p:ph idx="1" type="body"/>
          </p:nvPr>
        </p:nvSpPr>
        <p:spPr>
          <a:xfrm>
            <a:off x="6217900" y="1851800"/>
            <a:ext cx="2194500" cy="2292300"/>
          </a:xfrm>
          <a:prstGeom prst="rect">
            <a:avLst/>
          </a:prstGeom>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a:solidFill>
                  <a:srgbClr val="C4C4C4"/>
                </a:solidFill>
              </a:rPr>
              <a:t>Custom in-house solution</a:t>
            </a:r>
            <a:endParaRPr sz="1600">
              <a:solidFill>
                <a:srgbClr val="C4C4C4"/>
              </a:solidFill>
              <a:latin typeface="Inter"/>
              <a:ea typeface="Inter"/>
              <a:cs typeface="Inter"/>
              <a:sym typeface="Inter"/>
            </a:endParaRPr>
          </a:p>
          <a:p>
            <a:pPr indent="-161290" lvl="0" marL="182880" rtl="0" algn="l">
              <a:spcBef>
                <a:spcPts val="2000"/>
              </a:spcBef>
              <a:spcAft>
                <a:spcPts val="0"/>
              </a:spcAft>
              <a:buClr>
                <a:srgbClr val="C4C4C4"/>
              </a:buClr>
              <a:buSzPts val="1100"/>
              <a:buFont typeface="Inter"/>
              <a:buChar char="●"/>
            </a:pPr>
            <a:r>
              <a:rPr lang="en" sz="1100">
                <a:solidFill>
                  <a:srgbClr val="C4C4C4"/>
                </a:solidFill>
                <a:latin typeface="Inter"/>
                <a:ea typeface="Inter"/>
                <a:cs typeface="Inter"/>
                <a:sym typeface="Inter"/>
              </a:rPr>
              <a:t>$$$</a:t>
            </a:r>
            <a:endParaRPr sz="1100">
              <a:solidFill>
                <a:srgbClr val="C4C4C4"/>
              </a:solidFill>
              <a:latin typeface="Inter"/>
              <a:ea typeface="Inter"/>
              <a:cs typeface="Inter"/>
              <a:sym typeface="Inter"/>
            </a:endParaRPr>
          </a:p>
          <a:p>
            <a:pPr indent="-161290" lvl="0" marL="182880" rtl="0" algn="l">
              <a:spcBef>
                <a:spcPts val="400"/>
              </a:spcBef>
              <a:spcAft>
                <a:spcPts val="0"/>
              </a:spcAft>
              <a:buClr>
                <a:srgbClr val="C4C4C4"/>
              </a:buClr>
              <a:buSzPts val="1100"/>
              <a:buFont typeface="Inter"/>
              <a:buChar char="●"/>
            </a:pPr>
            <a:r>
              <a:rPr lang="en" sz="1100">
                <a:solidFill>
                  <a:srgbClr val="C4C4C4"/>
                </a:solidFill>
                <a:latin typeface="Inter"/>
                <a:ea typeface="Inter"/>
                <a:cs typeface="Inter"/>
                <a:sym typeface="Inter"/>
              </a:rPr>
              <a:t>Resource intensive for ongoing maintenance</a:t>
            </a:r>
            <a:endParaRPr sz="1100">
              <a:solidFill>
                <a:srgbClr val="C4C4C4"/>
              </a:solidFill>
              <a:latin typeface="Inter"/>
              <a:ea typeface="Inter"/>
              <a:cs typeface="Inter"/>
              <a:sym typeface="Inter"/>
            </a:endParaRPr>
          </a:p>
          <a:p>
            <a:pPr indent="-161290" lvl="0" marL="182880" rtl="0" algn="l">
              <a:spcBef>
                <a:spcPts val="400"/>
              </a:spcBef>
              <a:spcAft>
                <a:spcPts val="0"/>
              </a:spcAft>
              <a:buClr>
                <a:srgbClr val="C4C4C4"/>
              </a:buClr>
              <a:buSzPts val="1100"/>
              <a:buFont typeface="Inter"/>
              <a:buChar char="●"/>
            </a:pPr>
            <a:r>
              <a:rPr lang="en" sz="1100">
                <a:solidFill>
                  <a:srgbClr val="C4C4C4"/>
                </a:solidFill>
                <a:latin typeface="Inter"/>
                <a:ea typeface="Inter"/>
                <a:cs typeface="Inter"/>
                <a:sym typeface="Inter"/>
              </a:rPr>
              <a:t>Takes 6+ months to develop and set up</a:t>
            </a:r>
            <a:endParaRPr sz="1100">
              <a:solidFill>
                <a:srgbClr val="C4C4C4"/>
              </a:solidFill>
              <a:latin typeface="Inter"/>
              <a:ea typeface="Inter"/>
              <a:cs typeface="Inter"/>
              <a:sym typeface="Inter"/>
            </a:endParaRPr>
          </a:p>
          <a:p>
            <a:pPr indent="-161290" lvl="0" marL="182880" rtl="0" algn="l">
              <a:spcBef>
                <a:spcPts val="400"/>
              </a:spcBef>
              <a:spcAft>
                <a:spcPts val="400"/>
              </a:spcAft>
              <a:buClr>
                <a:srgbClr val="C4C4C4"/>
              </a:buClr>
              <a:buSzPts val="1100"/>
              <a:buFont typeface="Inter"/>
              <a:buChar char="●"/>
            </a:pPr>
            <a:r>
              <a:rPr lang="en" sz="1100">
                <a:solidFill>
                  <a:srgbClr val="C4C4C4"/>
                </a:solidFill>
                <a:latin typeface="Inter"/>
                <a:ea typeface="Inter"/>
                <a:cs typeface="Inter"/>
                <a:sym typeface="Inter"/>
              </a:rPr>
              <a:t>Customizable </a:t>
            </a:r>
            <a:endParaRPr sz="1100">
              <a:solidFill>
                <a:srgbClr val="C4C4C4"/>
              </a:solidFill>
              <a:latin typeface="Inter"/>
              <a:ea typeface="Inter"/>
              <a:cs typeface="Inter"/>
              <a:sym typeface="Inte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6"/>
          <p:cNvSpPr txBox="1"/>
          <p:nvPr>
            <p:ph type="title"/>
          </p:nvPr>
        </p:nvSpPr>
        <p:spPr>
          <a:xfrm>
            <a:off x="609600" y="609600"/>
            <a:ext cx="4533900" cy="1046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Poppins"/>
                <a:ea typeface="Poppins"/>
                <a:cs typeface="Poppins"/>
                <a:sym typeface="Poppins"/>
              </a:rPr>
              <a:t>Why design system with </a:t>
            </a:r>
            <a:r>
              <a:rPr b="1" lang="en" u="sng">
                <a:latin typeface="Poppins"/>
                <a:ea typeface="Poppins"/>
                <a:cs typeface="Poppins"/>
                <a:sym typeface="Poppins"/>
                <a:hlinkClick r:id="rId4"/>
              </a:rPr>
              <a:t>Supernova</a:t>
            </a:r>
            <a:r>
              <a:rPr b="1" lang="en">
                <a:latin typeface="Poppins"/>
                <a:ea typeface="Poppins"/>
                <a:cs typeface="Poppins"/>
                <a:sym typeface="Poppins"/>
              </a:rPr>
              <a:t>?</a:t>
            </a:r>
            <a:endParaRPr b="1">
              <a:latin typeface="Poppins"/>
              <a:ea typeface="Poppins"/>
              <a:cs typeface="Poppins"/>
              <a:sym typeface="Poppins"/>
            </a:endParaRPr>
          </a:p>
        </p:txBody>
      </p:sp>
      <p:sp>
        <p:nvSpPr>
          <p:cNvPr id="160" name="Google Shape;160;p26"/>
          <p:cNvSpPr txBox="1"/>
          <p:nvPr>
            <p:ph idx="1" type="body"/>
          </p:nvPr>
        </p:nvSpPr>
        <p:spPr>
          <a:xfrm>
            <a:off x="1219200" y="2274000"/>
            <a:ext cx="4572000" cy="677100"/>
          </a:xfrm>
          <a:prstGeom prst="rect">
            <a:avLst/>
          </a:prstGeom>
        </p:spPr>
        <p:txBody>
          <a:bodyPr anchorCtr="0" anchor="t" bIns="91425" lIns="91425" spcFirstLastPara="1" rIns="91425" wrap="square" tIns="91425">
            <a:spAutoFit/>
          </a:bodyPr>
          <a:lstStyle/>
          <a:p>
            <a:pPr indent="0" lvl="0" marL="0" rtl="0" algn="l">
              <a:lnSpc>
                <a:spcPct val="100000"/>
              </a:lnSpc>
              <a:spcBef>
                <a:spcPts val="0"/>
              </a:spcBef>
              <a:spcAft>
                <a:spcPts val="1200"/>
              </a:spcAft>
              <a:buNone/>
            </a:pPr>
            <a:r>
              <a:rPr b="1" lang="en" sz="1600">
                <a:solidFill>
                  <a:schemeClr val="dk1"/>
                </a:solidFill>
              </a:rPr>
              <a:t>Save</a:t>
            </a:r>
            <a:r>
              <a:rPr b="1" lang="en" sz="1600">
                <a:solidFill>
                  <a:schemeClr val="dk1"/>
                </a:solidFill>
              </a:rPr>
              <a:t> 1 day/week on product development</a:t>
            </a:r>
            <a:br>
              <a:rPr b="1" lang="en" sz="1600">
                <a:solidFill>
                  <a:schemeClr val="dk1"/>
                </a:solidFill>
              </a:rPr>
            </a:br>
            <a:r>
              <a:rPr lang="en" sz="1600">
                <a:solidFill>
                  <a:srgbClr val="C4C4C4"/>
                </a:solidFill>
              </a:rPr>
              <a:t>for teams using the design system</a:t>
            </a:r>
            <a:endParaRPr sz="1600">
              <a:solidFill>
                <a:srgbClr val="C4C4C4"/>
              </a:solidFill>
              <a:latin typeface="Inter"/>
              <a:ea typeface="Inter"/>
              <a:cs typeface="Inter"/>
              <a:sym typeface="Inter"/>
            </a:endParaRPr>
          </a:p>
        </p:txBody>
      </p:sp>
      <p:sp>
        <p:nvSpPr>
          <p:cNvPr id="161" name="Google Shape;161;p26"/>
          <p:cNvSpPr txBox="1"/>
          <p:nvPr>
            <p:ph idx="1" type="body"/>
          </p:nvPr>
        </p:nvSpPr>
        <p:spPr>
          <a:xfrm>
            <a:off x="1219200" y="3856800"/>
            <a:ext cx="6752400" cy="677100"/>
          </a:xfrm>
          <a:prstGeom prst="rect">
            <a:avLst/>
          </a:prstGeom>
        </p:spPr>
        <p:txBody>
          <a:bodyPr anchorCtr="0" anchor="t" bIns="91425" lIns="91425" spcFirstLastPara="1" rIns="91425" wrap="square" tIns="91425">
            <a:spAutoFit/>
          </a:bodyPr>
          <a:lstStyle/>
          <a:p>
            <a:pPr indent="0" lvl="0" marL="0" rtl="0" algn="l">
              <a:lnSpc>
                <a:spcPct val="100000"/>
              </a:lnSpc>
              <a:spcBef>
                <a:spcPts val="0"/>
              </a:spcBef>
              <a:spcAft>
                <a:spcPts val="1200"/>
              </a:spcAft>
              <a:buNone/>
            </a:pPr>
            <a:r>
              <a:rPr lang="en" sz="1600">
                <a:solidFill>
                  <a:srgbClr val="C4C4C4"/>
                </a:solidFill>
              </a:rPr>
              <a:t>Implementing Supernova</a:t>
            </a:r>
            <a:r>
              <a:rPr b="1" lang="en" sz="1600">
                <a:solidFill>
                  <a:schemeClr val="dk1"/>
                </a:solidFill>
              </a:rPr>
              <a:t> saves $100-500k in setup and maintenance costs </a:t>
            </a:r>
            <a:r>
              <a:rPr lang="en" sz="1600">
                <a:solidFill>
                  <a:srgbClr val="C4C4C4"/>
                </a:solidFill>
              </a:rPr>
              <a:t>in the first year, compared to a custom built solution</a:t>
            </a:r>
            <a:endParaRPr sz="1600">
              <a:solidFill>
                <a:srgbClr val="C4C4C4"/>
              </a:solidFill>
              <a:latin typeface="Inter"/>
              <a:ea typeface="Inter"/>
              <a:cs typeface="Inter"/>
              <a:sym typeface="Inter"/>
            </a:endParaRPr>
          </a:p>
        </p:txBody>
      </p:sp>
      <p:sp>
        <p:nvSpPr>
          <p:cNvPr id="162" name="Google Shape;162;p26"/>
          <p:cNvSpPr txBox="1"/>
          <p:nvPr>
            <p:ph idx="1" type="body"/>
          </p:nvPr>
        </p:nvSpPr>
        <p:spPr>
          <a:xfrm>
            <a:off x="1219200" y="3065400"/>
            <a:ext cx="4942800" cy="677100"/>
          </a:xfrm>
          <a:prstGeom prst="rect">
            <a:avLst/>
          </a:prstGeom>
        </p:spPr>
        <p:txBody>
          <a:bodyPr anchorCtr="0" anchor="t" bIns="91425" lIns="91425" spcFirstLastPara="1" rIns="91425" wrap="square" tIns="91425">
            <a:spAutoFit/>
          </a:bodyPr>
          <a:lstStyle/>
          <a:p>
            <a:pPr indent="0" lvl="0" marL="0" rtl="0" algn="l">
              <a:lnSpc>
                <a:spcPct val="100000"/>
              </a:lnSpc>
              <a:spcBef>
                <a:spcPts val="0"/>
              </a:spcBef>
              <a:spcAft>
                <a:spcPts val="1200"/>
              </a:spcAft>
              <a:buNone/>
            </a:pPr>
            <a:r>
              <a:rPr b="1" lang="en" sz="1600">
                <a:solidFill>
                  <a:schemeClr val="dk1"/>
                </a:solidFill>
              </a:rPr>
              <a:t>Increase design system team efficiency by 30% </a:t>
            </a:r>
            <a:r>
              <a:rPr lang="en" sz="1600">
                <a:solidFill>
                  <a:srgbClr val="C4C4C4"/>
                </a:solidFill>
              </a:rPr>
              <a:t>with Supernova</a:t>
            </a:r>
            <a:endParaRPr sz="1600">
              <a:solidFill>
                <a:srgbClr val="C4C4C4"/>
              </a:solidFill>
              <a:latin typeface="Inter"/>
              <a:ea typeface="Inter"/>
              <a:cs typeface="Inter"/>
              <a:sym typeface="Inter"/>
            </a:endParaRPr>
          </a:p>
        </p:txBody>
      </p:sp>
      <p:pic>
        <p:nvPicPr>
          <p:cNvPr id="163" name="Google Shape;163;p26"/>
          <p:cNvPicPr preferRelativeResize="0"/>
          <p:nvPr/>
        </p:nvPicPr>
        <p:blipFill>
          <a:blip r:embed="rId5">
            <a:alphaModFix/>
          </a:blip>
          <a:stretch>
            <a:fillRect/>
          </a:stretch>
        </p:blipFill>
        <p:spPr>
          <a:xfrm>
            <a:off x="609600" y="3175350"/>
            <a:ext cx="457200" cy="457200"/>
          </a:xfrm>
          <a:prstGeom prst="rect">
            <a:avLst/>
          </a:prstGeom>
          <a:noFill/>
          <a:ln>
            <a:noFill/>
          </a:ln>
        </p:spPr>
      </p:pic>
      <p:pic>
        <p:nvPicPr>
          <p:cNvPr id="164" name="Google Shape;164;p26"/>
          <p:cNvPicPr preferRelativeResize="0"/>
          <p:nvPr/>
        </p:nvPicPr>
        <p:blipFill>
          <a:blip r:embed="rId6">
            <a:alphaModFix/>
          </a:blip>
          <a:stretch>
            <a:fillRect/>
          </a:stretch>
        </p:blipFill>
        <p:spPr>
          <a:xfrm>
            <a:off x="609600" y="2383950"/>
            <a:ext cx="457200" cy="457200"/>
          </a:xfrm>
          <a:prstGeom prst="rect">
            <a:avLst/>
          </a:prstGeom>
          <a:noFill/>
          <a:ln>
            <a:noFill/>
          </a:ln>
        </p:spPr>
      </p:pic>
      <p:pic>
        <p:nvPicPr>
          <p:cNvPr id="165" name="Google Shape;165;p26"/>
          <p:cNvPicPr preferRelativeResize="0"/>
          <p:nvPr/>
        </p:nvPicPr>
        <p:blipFill>
          <a:blip r:embed="rId7">
            <a:alphaModFix/>
          </a:blip>
          <a:stretch>
            <a:fillRect/>
          </a:stretch>
        </p:blipFill>
        <p:spPr>
          <a:xfrm>
            <a:off x="609600" y="3966750"/>
            <a:ext cx="457200" cy="457200"/>
          </a:xfrm>
          <a:prstGeom prst="rect">
            <a:avLst/>
          </a:prstGeom>
          <a:noFill/>
          <a:ln>
            <a:noFill/>
          </a:ln>
        </p:spPr>
      </p:pic>
      <p:sp>
        <p:nvSpPr>
          <p:cNvPr id="166" name="Google Shape;166;p26"/>
          <p:cNvSpPr txBox="1"/>
          <p:nvPr/>
        </p:nvSpPr>
        <p:spPr>
          <a:xfrm>
            <a:off x="7906500" y="4835700"/>
            <a:ext cx="12375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1200"/>
              </a:spcAft>
              <a:buNone/>
            </a:pPr>
            <a:r>
              <a:rPr b="1" i="1" lang="en" sz="800">
                <a:solidFill>
                  <a:srgbClr val="C4C4C4"/>
                </a:solidFill>
              </a:rPr>
              <a:t>(</a:t>
            </a:r>
            <a:r>
              <a:rPr b="1" i="1" lang="en" sz="800" u="sng">
                <a:solidFill>
                  <a:schemeClr val="hlink"/>
                </a:solidFill>
                <a:hlinkClick r:id="rId8"/>
              </a:rPr>
              <a:t>Source</a:t>
            </a:r>
            <a:r>
              <a:rPr b="1" i="1" lang="en" sz="800">
                <a:solidFill>
                  <a:srgbClr val="C4C4C4"/>
                </a:solidFill>
              </a:rPr>
              <a:t>)</a:t>
            </a:r>
            <a:endParaRPr i="1" sz="800">
              <a:solidFill>
                <a:srgbClr val="C4C4C4"/>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7"/>
          <p:cNvSpPr txBox="1"/>
          <p:nvPr>
            <p:ph type="ctrTitle"/>
          </p:nvPr>
        </p:nvSpPr>
        <p:spPr>
          <a:xfrm>
            <a:off x="901224" y="1971450"/>
            <a:ext cx="7341600" cy="16623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b="1" lang="en" sz="4800">
                <a:latin typeface="Poppins"/>
                <a:ea typeface="Poppins"/>
                <a:cs typeface="Poppins"/>
                <a:sym typeface="Poppins"/>
              </a:rPr>
              <a:t>Build a design system with Supernova</a:t>
            </a:r>
            <a:endParaRPr b="1" sz="4800">
              <a:latin typeface="Poppins"/>
              <a:ea typeface="Poppins"/>
              <a:cs typeface="Poppins"/>
              <a:sym typeface="Poppins"/>
            </a:endParaRPr>
          </a:p>
        </p:txBody>
      </p:sp>
      <p:sp>
        <p:nvSpPr>
          <p:cNvPr id="172" name="Google Shape;172;p27"/>
          <p:cNvSpPr txBox="1"/>
          <p:nvPr>
            <p:ph idx="4294967295" type="body"/>
          </p:nvPr>
        </p:nvSpPr>
        <p:spPr>
          <a:xfrm>
            <a:off x="2898450" y="1509750"/>
            <a:ext cx="3347100" cy="461700"/>
          </a:xfrm>
          <a:prstGeom prst="rect">
            <a:avLst/>
          </a:prstGeom>
        </p:spPr>
        <p:txBody>
          <a:bodyPr anchorCtr="0" anchor="t" bIns="91425" lIns="91425" spcFirstLastPara="1" rIns="91425" wrap="square" tIns="91425">
            <a:spAutoFit/>
          </a:bodyPr>
          <a:lstStyle/>
          <a:p>
            <a:pPr indent="0" lvl="0" marL="0" rtl="0" algn="ctr">
              <a:spcBef>
                <a:spcPts val="0"/>
              </a:spcBef>
              <a:spcAft>
                <a:spcPts val="1200"/>
              </a:spcAft>
              <a:buNone/>
            </a:pPr>
            <a:r>
              <a:rPr lang="en">
                <a:solidFill>
                  <a:srgbClr val="C4C4C4"/>
                </a:solidFill>
                <a:latin typeface="Inter"/>
                <a:ea typeface="Inter"/>
                <a:cs typeface="Inter"/>
                <a:sym typeface="Inter"/>
              </a:rPr>
              <a:t>Recommendation</a:t>
            </a:r>
            <a:endParaRPr>
              <a:solidFill>
                <a:srgbClr val="C4C4C4"/>
              </a:solidFill>
              <a:latin typeface="Inter"/>
              <a:ea typeface="Inter"/>
              <a:cs typeface="Inter"/>
              <a:sym typeface="Inte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8"/>
          <p:cNvSpPr txBox="1"/>
          <p:nvPr>
            <p:ph idx="1" type="body"/>
          </p:nvPr>
        </p:nvSpPr>
        <p:spPr>
          <a:xfrm>
            <a:off x="608100" y="1610100"/>
            <a:ext cx="7927800" cy="29238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t/>
            </a:r>
            <a:endParaRPr b="1" sz="1300">
              <a:solidFill>
                <a:schemeClr val="dk1"/>
              </a:solidFill>
              <a:latin typeface="Inter"/>
              <a:ea typeface="Inter"/>
              <a:cs typeface="Inter"/>
              <a:sym typeface="Inter"/>
            </a:endParaRPr>
          </a:p>
          <a:p>
            <a:pPr indent="0" lvl="0" marL="0" rtl="0" algn="l">
              <a:lnSpc>
                <a:spcPct val="115000"/>
              </a:lnSpc>
              <a:spcBef>
                <a:spcPts val="1200"/>
              </a:spcBef>
              <a:spcAft>
                <a:spcPts val="0"/>
              </a:spcAft>
              <a:buNone/>
            </a:pPr>
            <a:r>
              <a:rPr b="1" lang="en" sz="1300">
                <a:solidFill>
                  <a:schemeClr val="dk1"/>
                </a:solidFill>
                <a:latin typeface="Inter"/>
                <a:ea typeface="Inter"/>
                <a:cs typeface="Inter"/>
                <a:sym typeface="Inter"/>
              </a:rPr>
              <a:t>Next steps:</a:t>
            </a:r>
            <a:endParaRPr b="1" sz="1300">
              <a:solidFill>
                <a:schemeClr val="dk1"/>
              </a:solidFill>
              <a:latin typeface="Inter"/>
              <a:ea typeface="Inter"/>
              <a:cs typeface="Inter"/>
              <a:sym typeface="Inter"/>
            </a:endParaRPr>
          </a:p>
          <a:p>
            <a:pPr indent="-298450" lvl="0" marL="457200" rtl="0" algn="l">
              <a:lnSpc>
                <a:spcPct val="115000"/>
              </a:lnSpc>
              <a:spcBef>
                <a:spcPts val="1200"/>
              </a:spcBef>
              <a:spcAft>
                <a:spcPts val="0"/>
              </a:spcAft>
              <a:buClr>
                <a:srgbClr val="C4C4C4"/>
              </a:buClr>
              <a:buSzPts val="1100"/>
              <a:buFont typeface="Inter"/>
              <a:buChar char="●"/>
            </a:pPr>
            <a:r>
              <a:rPr lang="en" sz="1100">
                <a:solidFill>
                  <a:srgbClr val="C4C4C4"/>
                </a:solidFill>
                <a:latin typeface="Inter"/>
                <a:ea typeface="Inter"/>
                <a:cs typeface="Inter"/>
                <a:sym typeface="Inter"/>
              </a:rPr>
              <a:t>Get budget approval for $$ to purchase Supernova plan</a:t>
            </a:r>
            <a:endParaRPr sz="1100">
              <a:solidFill>
                <a:srgbClr val="C4C4C4"/>
              </a:solidFill>
              <a:latin typeface="Inter"/>
              <a:ea typeface="Inter"/>
              <a:cs typeface="Inter"/>
              <a:sym typeface="Inter"/>
            </a:endParaRPr>
          </a:p>
          <a:p>
            <a:pPr indent="-298450" lvl="0" marL="457200" rtl="0" algn="l">
              <a:lnSpc>
                <a:spcPct val="115000"/>
              </a:lnSpc>
              <a:spcBef>
                <a:spcPts val="0"/>
              </a:spcBef>
              <a:spcAft>
                <a:spcPts val="0"/>
              </a:spcAft>
              <a:buClr>
                <a:srgbClr val="C4C4C4"/>
              </a:buClr>
              <a:buSzPts val="1100"/>
              <a:buFont typeface="Inter"/>
              <a:buChar char="●"/>
            </a:pPr>
            <a:r>
              <a:rPr lang="en" sz="1100">
                <a:solidFill>
                  <a:srgbClr val="C4C4C4"/>
                </a:solidFill>
                <a:latin typeface="Inter"/>
                <a:ea typeface="Inter"/>
                <a:cs typeface="Inter"/>
                <a:sym typeface="Inter"/>
              </a:rPr>
              <a:t>Finalize MVP scope and key results</a:t>
            </a:r>
            <a:endParaRPr sz="1100">
              <a:solidFill>
                <a:srgbClr val="C4C4C4"/>
              </a:solidFill>
              <a:latin typeface="Inter"/>
              <a:ea typeface="Inter"/>
              <a:cs typeface="Inter"/>
              <a:sym typeface="Inter"/>
            </a:endParaRPr>
          </a:p>
          <a:p>
            <a:pPr indent="0" lvl="0" marL="0" rtl="0" algn="l">
              <a:lnSpc>
                <a:spcPct val="115000"/>
              </a:lnSpc>
              <a:spcBef>
                <a:spcPts val="0"/>
              </a:spcBef>
              <a:spcAft>
                <a:spcPts val="0"/>
              </a:spcAft>
              <a:buNone/>
            </a:pPr>
            <a:r>
              <a:t/>
            </a:r>
            <a:endParaRPr sz="1100">
              <a:solidFill>
                <a:srgbClr val="C4C4C4"/>
              </a:solidFill>
              <a:latin typeface="Inter"/>
              <a:ea typeface="Inter"/>
              <a:cs typeface="Inter"/>
              <a:sym typeface="Inter"/>
            </a:endParaRPr>
          </a:p>
          <a:p>
            <a:pPr indent="0" lvl="0" marL="0" rtl="0" algn="l">
              <a:lnSpc>
                <a:spcPct val="115000"/>
              </a:lnSpc>
              <a:spcBef>
                <a:spcPts val="0"/>
              </a:spcBef>
              <a:spcAft>
                <a:spcPts val="0"/>
              </a:spcAft>
              <a:buNone/>
            </a:pPr>
            <a:r>
              <a:rPr b="1" lang="en" sz="1300">
                <a:solidFill>
                  <a:schemeClr val="dk1"/>
                </a:solidFill>
                <a:latin typeface="Inter"/>
                <a:ea typeface="Inter"/>
                <a:cs typeface="Inter"/>
                <a:sym typeface="Inter"/>
              </a:rPr>
              <a:t>How you can help:</a:t>
            </a:r>
            <a:endParaRPr b="1" sz="1300">
              <a:solidFill>
                <a:schemeClr val="dk1"/>
              </a:solidFill>
              <a:latin typeface="Inter"/>
              <a:ea typeface="Inter"/>
              <a:cs typeface="Inter"/>
              <a:sym typeface="Inter"/>
            </a:endParaRPr>
          </a:p>
          <a:p>
            <a:pPr indent="-298450" lvl="0" marL="457200" rtl="0" algn="l">
              <a:lnSpc>
                <a:spcPct val="115000"/>
              </a:lnSpc>
              <a:spcBef>
                <a:spcPts val="1200"/>
              </a:spcBef>
              <a:spcAft>
                <a:spcPts val="0"/>
              </a:spcAft>
              <a:buClr>
                <a:srgbClr val="C4C4C4"/>
              </a:buClr>
              <a:buSzPts val="1100"/>
              <a:buFont typeface="Inter"/>
              <a:buChar char="●"/>
            </a:pPr>
            <a:r>
              <a:rPr lang="en" sz="1100">
                <a:solidFill>
                  <a:srgbClr val="C4C4C4"/>
                </a:solidFill>
                <a:latin typeface="Inter"/>
                <a:ea typeface="Inter"/>
                <a:cs typeface="Inter"/>
                <a:sym typeface="Inter"/>
              </a:rPr>
              <a:t>Allocate # engineers to work on MVP for 3 months</a:t>
            </a:r>
            <a:endParaRPr sz="1100">
              <a:solidFill>
                <a:srgbClr val="C4C4C4"/>
              </a:solidFill>
              <a:latin typeface="Inter"/>
              <a:ea typeface="Inter"/>
              <a:cs typeface="Inter"/>
              <a:sym typeface="Inter"/>
            </a:endParaRPr>
          </a:p>
          <a:p>
            <a:pPr indent="-298450" lvl="0" marL="457200" rtl="0" algn="l">
              <a:lnSpc>
                <a:spcPct val="115000"/>
              </a:lnSpc>
              <a:spcBef>
                <a:spcPts val="0"/>
              </a:spcBef>
              <a:spcAft>
                <a:spcPts val="1000"/>
              </a:spcAft>
              <a:buClr>
                <a:srgbClr val="C4C4C4"/>
              </a:buClr>
              <a:buSzPts val="1100"/>
              <a:buFont typeface="Inter"/>
              <a:buChar char="●"/>
            </a:pPr>
            <a:r>
              <a:rPr lang="en" sz="1100">
                <a:solidFill>
                  <a:srgbClr val="C4C4C4"/>
                </a:solidFill>
                <a:latin typeface="Inter"/>
                <a:ea typeface="Inter"/>
                <a:cs typeface="Inter"/>
                <a:sym typeface="Inter"/>
              </a:rPr>
              <a:t>Coordinate with teams who will be end consumers of MVP</a:t>
            </a:r>
            <a:endParaRPr sz="1100">
              <a:solidFill>
                <a:srgbClr val="C4C4C4"/>
              </a:solidFill>
              <a:latin typeface="Inter"/>
              <a:ea typeface="Inter"/>
              <a:cs typeface="Inter"/>
              <a:sym typeface="Inter"/>
            </a:endParaRPr>
          </a:p>
        </p:txBody>
      </p:sp>
      <p:sp>
        <p:nvSpPr>
          <p:cNvPr id="178" name="Google Shape;178;p28"/>
          <p:cNvSpPr txBox="1"/>
          <p:nvPr>
            <p:ph type="title"/>
          </p:nvPr>
        </p:nvSpPr>
        <p:spPr>
          <a:xfrm>
            <a:off x="609600" y="609600"/>
            <a:ext cx="79248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Poppins"/>
                <a:ea typeface="Poppins"/>
                <a:cs typeface="Poppins"/>
                <a:sym typeface="Poppins"/>
              </a:rPr>
              <a:t>Action plan</a:t>
            </a:r>
            <a:endParaRPr b="1">
              <a:latin typeface="Poppins"/>
              <a:ea typeface="Poppins"/>
              <a:cs typeface="Poppins"/>
              <a:sym typeface="Poppins"/>
            </a:endParaRPr>
          </a:p>
        </p:txBody>
      </p:sp>
      <p:sp>
        <p:nvSpPr>
          <p:cNvPr id="179" name="Google Shape;179;p28"/>
          <p:cNvSpPr txBox="1"/>
          <p:nvPr/>
        </p:nvSpPr>
        <p:spPr>
          <a:xfrm>
            <a:off x="609600" y="1225200"/>
            <a:ext cx="79248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n" sz="1300">
                <a:solidFill>
                  <a:schemeClr val="dk1"/>
                </a:solidFill>
                <a:latin typeface="Inter"/>
                <a:ea typeface="Inter"/>
                <a:cs typeface="Inter"/>
                <a:sym typeface="Inter"/>
              </a:rPr>
              <a:t>Goal: Launch a design system for XYZ product using Supernova by XX/XX</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ctrTitle"/>
          </p:nvPr>
        </p:nvSpPr>
        <p:spPr>
          <a:xfrm>
            <a:off x="311708" y="1971450"/>
            <a:ext cx="8520600" cy="16623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b="1" lang="en" sz="4800">
                <a:latin typeface="Poppins"/>
                <a:ea typeface="Poppins"/>
                <a:cs typeface="Poppins"/>
                <a:sym typeface="Poppins"/>
              </a:rPr>
              <a:t>Design Systems</a:t>
            </a:r>
            <a:br>
              <a:rPr b="1" lang="en" sz="4800">
                <a:latin typeface="Poppins"/>
                <a:ea typeface="Poppins"/>
                <a:cs typeface="Poppins"/>
                <a:sym typeface="Poppins"/>
              </a:rPr>
            </a:br>
            <a:r>
              <a:rPr b="1" lang="en" sz="4800">
                <a:latin typeface="Poppins"/>
                <a:ea typeface="Poppins"/>
                <a:cs typeface="Poppins"/>
                <a:sym typeface="Poppins"/>
              </a:rPr>
              <a:t>Business Case</a:t>
            </a:r>
            <a:endParaRPr b="1" sz="4800">
              <a:latin typeface="Poppins"/>
              <a:ea typeface="Poppins"/>
              <a:cs typeface="Poppins"/>
              <a:sym typeface="Poppins"/>
            </a:endParaRPr>
          </a:p>
        </p:txBody>
      </p:sp>
      <p:sp>
        <p:nvSpPr>
          <p:cNvPr id="62" name="Google Shape;62;p14"/>
          <p:cNvSpPr txBox="1"/>
          <p:nvPr>
            <p:ph idx="4294967295" type="body"/>
          </p:nvPr>
        </p:nvSpPr>
        <p:spPr>
          <a:xfrm>
            <a:off x="2898450" y="1509750"/>
            <a:ext cx="3347100" cy="461700"/>
          </a:xfrm>
          <a:prstGeom prst="rect">
            <a:avLst/>
          </a:prstGeom>
        </p:spPr>
        <p:txBody>
          <a:bodyPr anchorCtr="0" anchor="t" bIns="91425" lIns="91425" spcFirstLastPara="1" rIns="91425" wrap="square" tIns="91425">
            <a:spAutoFit/>
          </a:bodyPr>
          <a:lstStyle/>
          <a:p>
            <a:pPr indent="0" lvl="0" marL="0" rtl="0" algn="ctr">
              <a:spcBef>
                <a:spcPts val="0"/>
              </a:spcBef>
              <a:spcAft>
                <a:spcPts val="1200"/>
              </a:spcAft>
              <a:buNone/>
            </a:pPr>
            <a:r>
              <a:rPr lang="en">
                <a:solidFill>
                  <a:srgbClr val="C4C4C4"/>
                </a:solidFill>
                <a:latin typeface="Inter"/>
                <a:ea typeface="Inter"/>
                <a:cs typeface="Inter"/>
                <a:sym typeface="Inter"/>
              </a:rPr>
              <a:t>Template</a:t>
            </a:r>
            <a:endParaRPr>
              <a:solidFill>
                <a:srgbClr val="C4C4C4"/>
              </a:solidFill>
              <a:latin typeface="Inter"/>
              <a:ea typeface="Inter"/>
              <a:cs typeface="Inter"/>
              <a:sym typeface="Inte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idx="1" type="body"/>
          </p:nvPr>
        </p:nvSpPr>
        <p:spPr>
          <a:xfrm>
            <a:off x="609600" y="1225200"/>
            <a:ext cx="7924800" cy="33087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Font typeface="Inter"/>
              <a:buChar char="●"/>
            </a:pPr>
            <a:r>
              <a:rPr lang="en">
                <a:solidFill>
                  <a:schemeClr val="dk1"/>
                </a:solidFill>
                <a:latin typeface="Inter"/>
                <a:ea typeface="Inter"/>
                <a:cs typeface="Inter"/>
                <a:sym typeface="Inter"/>
              </a:rPr>
              <a:t>Current challenges</a:t>
            </a:r>
            <a:endParaRPr>
              <a:solidFill>
                <a:schemeClr val="dk1"/>
              </a:solidFill>
              <a:latin typeface="Inter"/>
              <a:ea typeface="Inter"/>
              <a:cs typeface="Inter"/>
              <a:sym typeface="Inter"/>
            </a:endParaRPr>
          </a:p>
          <a:p>
            <a:pPr indent="-342900" lvl="0" marL="457200" rtl="0" algn="l">
              <a:lnSpc>
                <a:spcPct val="150000"/>
              </a:lnSpc>
              <a:spcBef>
                <a:spcPts val="0"/>
              </a:spcBef>
              <a:spcAft>
                <a:spcPts val="0"/>
              </a:spcAft>
              <a:buClr>
                <a:schemeClr val="dk1"/>
              </a:buClr>
              <a:buSzPts val="1800"/>
              <a:buFont typeface="Inter"/>
              <a:buChar char="●"/>
            </a:pPr>
            <a:r>
              <a:rPr lang="en">
                <a:solidFill>
                  <a:schemeClr val="dk1"/>
                </a:solidFill>
                <a:latin typeface="Inter"/>
                <a:ea typeface="Inter"/>
                <a:cs typeface="Inter"/>
                <a:sym typeface="Inter"/>
              </a:rPr>
              <a:t>Why act now?</a:t>
            </a:r>
            <a:endParaRPr>
              <a:solidFill>
                <a:schemeClr val="dk1"/>
              </a:solidFill>
              <a:latin typeface="Inter"/>
              <a:ea typeface="Inter"/>
              <a:cs typeface="Inter"/>
              <a:sym typeface="Inter"/>
            </a:endParaRPr>
          </a:p>
          <a:p>
            <a:pPr indent="-342900" lvl="0" marL="457200" rtl="0" algn="l">
              <a:lnSpc>
                <a:spcPct val="150000"/>
              </a:lnSpc>
              <a:spcBef>
                <a:spcPts val="0"/>
              </a:spcBef>
              <a:spcAft>
                <a:spcPts val="0"/>
              </a:spcAft>
              <a:buClr>
                <a:schemeClr val="dk1"/>
              </a:buClr>
              <a:buSzPts val="1800"/>
              <a:buFont typeface="Inter"/>
              <a:buChar char="●"/>
            </a:pPr>
            <a:r>
              <a:rPr lang="en">
                <a:solidFill>
                  <a:schemeClr val="dk1"/>
                </a:solidFill>
                <a:latin typeface="Inter"/>
                <a:ea typeface="Inter"/>
                <a:cs typeface="Inter"/>
                <a:sym typeface="Inter"/>
              </a:rPr>
              <a:t>Design system initiative</a:t>
            </a:r>
            <a:endParaRPr>
              <a:solidFill>
                <a:schemeClr val="dk1"/>
              </a:solidFill>
              <a:latin typeface="Inter"/>
              <a:ea typeface="Inter"/>
              <a:cs typeface="Inter"/>
              <a:sym typeface="Inter"/>
            </a:endParaRPr>
          </a:p>
          <a:p>
            <a:pPr indent="-342900" lvl="0" marL="457200" rtl="0" algn="l">
              <a:lnSpc>
                <a:spcPct val="150000"/>
              </a:lnSpc>
              <a:spcBef>
                <a:spcPts val="0"/>
              </a:spcBef>
              <a:spcAft>
                <a:spcPts val="0"/>
              </a:spcAft>
              <a:buClr>
                <a:schemeClr val="dk1"/>
              </a:buClr>
              <a:buSzPts val="1800"/>
              <a:buFont typeface="Inter"/>
              <a:buChar char="●"/>
            </a:pPr>
            <a:r>
              <a:rPr lang="en">
                <a:solidFill>
                  <a:schemeClr val="dk1"/>
                </a:solidFill>
                <a:latin typeface="Inter"/>
                <a:ea typeface="Inter"/>
                <a:cs typeface="Inter"/>
                <a:sym typeface="Inter"/>
              </a:rPr>
              <a:t>Recommendation &amp; action plan</a:t>
            </a:r>
            <a:endParaRPr>
              <a:solidFill>
                <a:schemeClr val="dk1"/>
              </a:solidFill>
              <a:latin typeface="Inter"/>
              <a:ea typeface="Inter"/>
              <a:cs typeface="Inter"/>
              <a:sym typeface="Inter"/>
            </a:endParaRPr>
          </a:p>
        </p:txBody>
      </p:sp>
      <p:sp>
        <p:nvSpPr>
          <p:cNvPr id="68" name="Google Shape;68;p15"/>
          <p:cNvSpPr txBox="1"/>
          <p:nvPr>
            <p:ph type="title"/>
          </p:nvPr>
        </p:nvSpPr>
        <p:spPr>
          <a:xfrm>
            <a:off x="609600" y="609600"/>
            <a:ext cx="39219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Poppins"/>
                <a:ea typeface="Poppins"/>
                <a:cs typeface="Poppins"/>
                <a:sym typeface="Poppins"/>
              </a:rPr>
              <a:t>Agenda</a:t>
            </a:r>
            <a:endParaRPr b="1">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ctrTitle"/>
          </p:nvPr>
        </p:nvSpPr>
        <p:spPr>
          <a:xfrm>
            <a:off x="835350" y="1602000"/>
            <a:ext cx="7473300" cy="24012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b="1" lang="en" sz="4800">
                <a:latin typeface="Poppins"/>
                <a:ea typeface="Poppins"/>
                <a:cs typeface="Poppins"/>
                <a:sym typeface="Poppins"/>
              </a:rPr>
              <a:t>Increase revenue by releasing XYZ products in Q4 2024</a:t>
            </a:r>
            <a:endParaRPr b="1" sz="4800">
              <a:latin typeface="Poppins"/>
              <a:ea typeface="Poppins"/>
              <a:cs typeface="Poppins"/>
              <a:sym typeface="Poppins"/>
            </a:endParaRPr>
          </a:p>
        </p:txBody>
      </p:sp>
      <p:sp>
        <p:nvSpPr>
          <p:cNvPr id="74" name="Google Shape;74;p16"/>
          <p:cNvSpPr txBox="1"/>
          <p:nvPr>
            <p:ph idx="4294967295" type="body"/>
          </p:nvPr>
        </p:nvSpPr>
        <p:spPr>
          <a:xfrm>
            <a:off x="2898525" y="1140300"/>
            <a:ext cx="3347100" cy="461700"/>
          </a:xfrm>
          <a:prstGeom prst="rect">
            <a:avLst/>
          </a:prstGeom>
        </p:spPr>
        <p:txBody>
          <a:bodyPr anchorCtr="0" anchor="t" bIns="91425" lIns="91425" spcFirstLastPara="1" rIns="91425" wrap="square" tIns="91425">
            <a:spAutoFit/>
          </a:bodyPr>
          <a:lstStyle/>
          <a:p>
            <a:pPr indent="0" lvl="0" marL="0" rtl="0" algn="ctr">
              <a:spcBef>
                <a:spcPts val="0"/>
              </a:spcBef>
              <a:spcAft>
                <a:spcPts val="1200"/>
              </a:spcAft>
              <a:buNone/>
            </a:pPr>
            <a:r>
              <a:rPr lang="en">
                <a:solidFill>
                  <a:srgbClr val="C4C4C4"/>
                </a:solidFill>
                <a:latin typeface="Inter"/>
                <a:ea typeface="Inter"/>
                <a:cs typeface="Inter"/>
                <a:sym typeface="Inter"/>
              </a:rPr>
              <a:t>Company priority</a:t>
            </a:r>
            <a:endParaRPr>
              <a:solidFill>
                <a:srgbClr val="C4C4C4"/>
              </a:solidFill>
              <a:latin typeface="Inter"/>
              <a:ea typeface="Inter"/>
              <a:cs typeface="Inter"/>
              <a:sym typeface="Inte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txBox="1"/>
          <p:nvPr>
            <p:ph type="title"/>
          </p:nvPr>
        </p:nvSpPr>
        <p:spPr>
          <a:xfrm>
            <a:off x="609600" y="609600"/>
            <a:ext cx="39219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Poppins"/>
                <a:ea typeface="Poppins"/>
                <a:cs typeface="Poppins"/>
                <a:sym typeface="Poppins"/>
              </a:rPr>
              <a:t>Current challenges</a:t>
            </a:r>
            <a:endParaRPr b="1">
              <a:latin typeface="Poppins"/>
              <a:ea typeface="Poppins"/>
              <a:cs typeface="Poppins"/>
              <a:sym typeface="Poppins"/>
            </a:endParaRPr>
          </a:p>
        </p:txBody>
      </p:sp>
      <p:sp>
        <p:nvSpPr>
          <p:cNvPr id="80" name="Google Shape;80;p17"/>
          <p:cNvSpPr txBox="1"/>
          <p:nvPr>
            <p:ph idx="1" type="body"/>
          </p:nvPr>
        </p:nvSpPr>
        <p:spPr>
          <a:xfrm>
            <a:off x="609600" y="2969400"/>
            <a:ext cx="3478800" cy="1564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Shipping too slowly</a:t>
            </a:r>
            <a:endParaRPr sz="1100">
              <a:solidFill>
                <a:schemeClr val="dk1"/>
              </a:solidFill>
              <a:latin typeface="Inter"/>
              <a:ea typeface="Inter"/>
              <a:cs typeface="Inter"/>
              <a:sym typeface="Inter"/>
            </a:endParaRPr>
          </a:p>
          <a:p>
            <a:pPr indent="0" lvl="0" marL="0" rtl="0" algn="l">
              <a:spcBef>
                <a:spcPts val="1200"/>
              </a:spcBef>
              <a:spcAft>
                <a:spcPts val="0"/>
              </a:spcAft>
              <a:buNone/>
            </a:pPr>
            <a:r>
              <a:rPr lang="en" sz="1100">
                <a:solidFill>
                  <a:srgbClr val="C4C4C4"/>
                </a:solidFill>
                <a:latin typeface="Inter"/>
                <a:ea typeface="Inter"/>
                <a:cs typeface="Inter"/>
                <a:sym typeface="Inter"/>
              </a:rPr>
              <a:t>Designers &amp; developers are wasting time re-building components (eg. designing and coding new buttons for each feature)</a:t>
            </a:r>
            <a:endParaRPr sz="1100">
              <a:solidFill>
                <a:srgbClr val="C4C4C4"/>
              </a:solidFill>
              <a:latin typeface="Inter"/>
              <a:ea typeface="Inter"/>
              <a:cs typeface="Inter"/>
              <a:sym typeface="Inter"/>
            </a:endParaRPr>
          </a:p>
          <a:p>
            <a:pPr indent="0" lvl="0" marL="0" rtl="0" algn="l">
              <a:spcBef>
                <a:spcPts val="1200"/>
              </a:spcBef>
              <a:spcAft>
                <a:spcPts val="1200"/>
              </a:spcAft>
              <a:buNone/>
            </a:pPr>
            <a:r>
              <a:rPr lang="en" sz="1100">
                <a:solidFill>
                  <a:srgbClr val="C4C4C4"/>
                </a:solidFill>
                <a:latin typeface="Inter"/>
                <a:ea typeface="Inter"/>
                <a:cs typeface="Inter"/>
                <a:sym typeface="Inter"/>
              </a:rPr>
              <a:t>Key result: % products shipped on time</a:t>
            </a:r>
            <a:endParaRPr sz="1100">
              <a:solidFill>
                <a:srgbClr val="C4C4C4"/>
              </a:solidFill>
              <a:latin typeface="Inter"/>
              <a:ea typeface="Inter"/>
              <a:cs typeface="Inter"/>
              <a:sym typeface="Inter"/>
            </a:endParaRPr>
          </a:p>
        </p:txBody>
      </p:sp>
      <p:sp>
        <p:nvSpPr>
          <p:cNvPr id="81" name="Google Shape;81;p17"/>
          <p:cNvSpPr txBox="1"/>
          <p:nvPr>
            <p:ph idx="1" type="body"/>
          </p:nvPr>
        </p:nvSpPr>
        <p:spPr>
          <a:xfrm>
            <a:off x="4484054" y="2969400"/>
            <a:ext cx="3427500" cy="1564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Poor user experience</a:t>
            </a:r>
            <a:endParaRPr sz="1100">
              <a:solidFill>
                <a:schemeClr val="dk1"/>
              </a:solidFill>
              <a:latin typeface="Inter"/>
              <a:ea typeface="Inter"/>
              <a:cs typeface="Inter"/>
              <a:sym typeface="Inter"/>
            </a:endParaRPr>
          </a:p>
          <a:p>
            <a:pPr indent="0" lvl="0" marL="0" rtl="0" algn="l">
              <a:spcBef>
                <a:spcPts val="1200"/>
              </a:spcBef>
              <a:spcAft>
                <a:spcPts val="0"/>
              </a:spcAft>
              <a:buNone/>
            </a:pPr>
            <a:r>
              <a:rPr lang="en" sz="1100">
                <a:solidFill>
                  <a:srgbClr val="C4C4C4"/>
                </a:solidFill>
                <a:latin typeface="Inter"/>
                <a:ea typeface="Inter"/>
                <a:cs typeface="Inter"/>
                <a:sym typeface="Inter"/>
              </a:rPr>
              <a:t>UI/UX is inconsistent &amp; unpredictable across the product (eg. text input varies between features) which is frustrating for users</a:t>
            </a:r>
            <a:endParaRPr sz="1100">
              <a:solidFill>
                <a:srgbClr val="C4C4C4"/>
              </a:solidFill>
              <a:latin typeface="Inter"/>
              <a:ea typeface="Inter"/>
              <a:cs typeface="Inter"/>
              <a:sym typeface="Inter"/>
            </a:endParaRPr>
          </a:p>
          <a:p>
            <a:pPr indent="0" lvl="0" marL="0" rtl="0" algn="l">
              <a:spcBef>
                <a:spcPts val="1200"/>
              </a:spcBef>
              <a:spcAft>
                <a:spcPts val="1200"/>
              </a:spcAft>
              <a:buNone/>
            </a:pPr>
            <a:r>
              <a:rPr lang="en" sz="1100">
                <a:solidFill>
                  <a:srgbClr val="C4C4C4"/>
                </a:solidFill>
                <a:latin typeface="Inter"/>
                <a:ea typeface="Inter"/>
                <a:cs typeface="Inter"/>
                <a:sym typeface="Inter"/>
              </a:rPr>
              <a:t>Key result: Customer retention, Product adoption</a:t>
            </a:r>
            <a:endParaRPr sz="1100">
              <a:solidFill>
                <a:srgbClr val="C4C4C4"/>
              </a:solidFill>
              <a:latin typeface="Inter"/>
              <a:ea typeface="Inter"/>
              <a:cs typeface="Inter"/>
              <a:sym typeface="Inter"/>
            </a:endParaRPr>
          </a:p>
        </p:txBody>
      </p:sp>
      <p:pic>
        <p:nvPicPr>
          <p:cNvPr id="82" name="Google Shape;82;p17"/>
          <p:cNvPicPr preferRelativeResize="0"/>
          <p:nvPr/>
        </p:nvPicPr>
        <p:blipFill>
          <a:blip r:embed="rId3">
            <a:alphaModFix/>
          </a:blip>
          <a:stretch>
            <a:fillRect/>
          </a:stretch>
        </p:blipFill>
        <p:spPr>
          <a:xfrm>
            <a:off x="4484050" y="1902600"/>
            <a:ext cx="914400" cy="914400"/>
          </a:xfrm>
          <a:prstGeom prst="rect">
            <a:avLst/>
          </a:prstGeom>
          <a:noFill/>
          <a:ln>
            <a:noFill/>
          </a:ln>
        </p:spPr>
      </p:pic>
      <p:pic>
        <p:nvPicPr>
          <p:cNvPr id="83" name="Google Shape;83;p17"/>
          <p:cNvPicPr preferRelativeResize="0"/>
          <p:nvPr/>
        </p:nvPicPr>
        <p:blipFill>
          <a:blip r:embed="rId4">
            <a:alphaModFix/>
          </a:blip>
          <a:stretch>
            <a:fillRect/>
          </a:stretch>
        </p:blipFill>
        <p:spPr>
          <a:xfrm>
            <a:off x="609600" y="1902600"/>
            <a:ext cx="914400" cy="914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idx="1" type="body"/>
          </p:nvPr>
        </p:nvSpPr>
        <p:spPr>
          <a:xfrm>
            <a:off x="609600" y="1225200"/>
            <a:ext cx="6768600" cy="3308700"/>
          </a:xfrm>
          <a:prstGeom prst="rect">
            <a:avLst/>
          </a:prstGeom>
        </p:spPr>
        <p:txBody>
          <a:bodyPr anchorCtr="0" anchor="b" bIns="91425" lIns="91425" spcFirstLastPara="1" rIns="91425" wrap="square" tIns="91425">
            <a:normAutofit/>
          </a:bodyPr>
          <a:lstStyle/>
          <a:p>
            <a:pPr indent="0" lvl="0" marL="0" rtl="0" algn="l">
              <a:lnSpc>
                <a:spcPct val="115000"/>
              </a:lnSpc>
              <a:spcBef>
                <a:spcPts val="0"/>
              </a:spcBef>
              <a:spcAft>
                <a:spcPts val="0"/>
              </a:spcAft>
              <a:buNone/>
            </a:pPr>
            <a:r>
              <a:rPr b="1" lang="en" sz="1300">
                <a:solidFill>
                  <a:schemeClr val="dk1"/>
                </a:solidFill>
                <a:latin typeface="Inter"/>
                <a:ea typeface="Inter"/>
                <a:cs typeface="Inter"/>
                <a:sym typeface="Inter"/>
              </a:rPr>
              <a:t>Complete cross-company initiatives &amp; opportunistic</a:t>
            </a:r>
            <a:endParaRPr b="1" sz="1300">
              <a:solidFill>
                <a:schemeClr val="dk1"/>
              </a:solidFill>
              <a:latin typeface="Inter"/>
              <a:ea typeface="Inter"/>
              <a:cs typeface="Inter"/>
              <a:sym typeface="Inter"/>
            </a:endParaRPr>
          </a:p>
          <a:p>
            <a:pPr indent="-298450" lvl="0" marL="457200" rtl="0" algn="l">
              <a:lnSpc>
                <a:spcPct val="115000"/>
              </a:lnSpc>
              <a:spcBef>
                <a:spcPts val="1200"/>
              </a:spcBef>
              <a:spcAft>
                <a:spcPts val="0"/>
              </a:spcAft>
              <a:buClr>
                <a:srgbClr val="C4C4C4"/>
              </a:buClr>
              <a:buSzPts val="1100"/>
              <a:buFont typeface="Inter"/>
              <a:buChar char="●"/>
            </a:pPr>
            <a:r>
              <a:rPr lang="en" sz="1100">
                <a:solidFill>
                  <a:srgbClr val="C4C4C4"/>
                </a:solidFill>
                <a:latin typeface="Inter"/>
                <a:ea typeface="Inter"/>
                <a:cs typeface="Inter"/>
                <a:sym typeface="Inter"/>
              </a:rPr>
              <a:t>Engineering-led initiative to migrate codebase from XYZ to ABC. Opportunity to create a design system that centralizes components and tokens.</a:t>
            </a:r>
            <a:endParaRPr sz="1100">
              <a:solidFill>
                <a:srgbClr val="C4C4C4"/>
              </a:solidFill>
              <a:latin typeface="Inter"/>
              <a:ea typeface="Inter"/>
              <a:cs typeface="Inter"/>
              <a:sym typeface="Inter"/>
            </a:endParaRPr>
          </a:p>
          <a:p>
            <a:pPr indent="-298450" lvl="0" marL="457200" rtl="0" algn="l">
              <a:lnSpc>
                <a:spcPct val="115000"/>
              </a:lnSpc>
              <a:spcBef>
                <a:spcPts val="1000"/>
              </a:spcBef>
              <a:spcAft>
                <a:spcPts val="0"/>
              </a:spcAft>
              <a:buClr>
                <a:srgbClr val="C4C4C4"/>
              </a:buClr>
              <a:buSzPts val="1100"/>
              <a:buFont typeface="Inter"/>
              <a:buChar char="●"/>
            </a:pPr>
            <a:r>
              <a:rPr lang="en" sz="1100">
                <a:solidFill>
                  <a:srgbClr val="C4C4C4"/>
                </a:solidFill>
                <a:latin typeface="Inter"/>
                <a:ea typeface="Inter"/>
                <a:cs typeface="Inter"/>
                <a:sym typeface="Inter"/>
              </a:rPr>
              <a:t>Marketing-led initiative to re-brand product. Opportunity to create design system with the new brand and implement changes across product lines.</a:t>
            </a:r>
            <a:endParaRPr sz="1100">
              <a:solidFill>
                <a:srgbClr val="C4C4C4"/>
              </a:solidFill>
              <a:latin typeface="Inter"/>
              <a:ea typeface="Inter"/>
              <a:cs typeface="Inter"/>
              <a:sym typeface="Inter"/>
            </a:endParaRPr>
          </a:p>
          <a:p>
            <a:pPr indent="0" lvl="0" marL="0" rtl="0" algn="l">
              <a:lnSpc>
                <a:spcPct val="115000"/>
              </a:lnSpc>
              <a:spcBef>
                <a:spcPts val="1000"/>
              </a:spcBef>
              <a:spcAft>
                <a:spcPts val="0"/>
              </a:spcAft>
              <a:buNone/>
            </a:pPr>
            <a:r>
              <a:t/>
            </a:r>
            <a:endParaRPr sz="1100">
              <a:solidFill>
                <a:srgbClr val="C4C4C4"/>
              </a:solidFill>
              <a:latin typeface="Inter"/>
              <a:ea typeface="Inter"/>
              <a:cs typeface="Inter"/>
              <a:sym typeface="Inter"/>
            </a:endParaRPr>
          </a:p>
          <a:p>
            <a:pPr indent="0" lvl="0" marL="0" rtl="0" algn="l">
              <a:lnSpc>
                <a:spcPct val="115000"/>
              </a:lnSpc>
              <a:spcBef>
                <a:spcPts val="1200"/>
              </a:spcBef>
              <a:spcAft>
                <a:spcPts val="0"/>
              </a:spcAft>
              <a:buNone/>
            </a:pPr>
            <a:r>
              <a:rPr b="1" lang="en" sz="1300">
                <a:solidFill>
                  <a:schemeClr val="dk1"/>
                </a:solidFill>
                <a:latin typeface="Inter"/>
                <a:ea typeface="Inter"/>
                <a:cs typeface="Inter"/>
                <a:sym typeface="Inter"/>
              </a:rPr>
              <a:t>Strategic investment in foundations to accelerate future product development</a:t>
            </a:r>
            <a:endParaRPr b="1" sz="1300">
              <a:solidFill>
                <a:schemeClr val="dk1"/>
              </a:solidFill>
              <a:latin typeface="Inter"/>
              <a:ea typeface="Inter"/>
              <a:cs typeface="Inter"/>
              <a:sym typeface="Inter"/>
            </a:endParaRPr>
          </a:p>
          <a:p>
            <a:pPr indent="-298450" lvl="0" marL="457200" rtl="0" algn="l">
              <a:lnSpc>
                <a:spcPct val="115000"/>
              </a:lnSpc>
              <a:spcBef>
                <a:spcPts val="1200"/>
              </a:spcBef>
              <a:spcAft>
                <a:spcPts val="0"/>
              </a:spcAft>
              <a:buClr>
                <a:srgbClr val="C4C4C4"/>
              </a:buClr>
              <a:buSzPts val="1100"/>
              <a:buFont typeface="Inter"/>
              <a:buChar char="●"/>
            </a:pPr>
            <a:r>
              <a:rPr lang="en" sz="1100">
                <a:solidFill>
                  <a:srgbClr val="C4C4C4"/>
                </a:solidFill>
                <a:latin typeface="Inter"/>
                <a:ea typeface="Inter"/>
                <a:cs typeface="Inter"/>
                <a:sym typeface="Inter"/>
              </a:rPr>
              <a:t>Company-wide initiative to </a:t>
            </a:r>
            <a:r>
              <a:rPr lang="en" sz="1100">
                <a:solidFill>
                  <a:srgbClr val="C4C4C4"/>
                </a:solidFill>
                <a:latin typeface="Inter"/>
                <a:ea typeface="Inter"/>
                <a:cs typeface="Inter"/>
                <a:sym typeface="Inter"/>
              </a:rPr>
              <a:t>focus on digital transformation to keep up with or beat competitors</a:t>
            </a:r>
            <a:endParaRPr sz="1100">
              <a:solidFill>
                <a:srgbClr val="C4C4C4"/>
              </a:solidFill>
              <a:latin typeface="Inter"/>
              <a:ea typeface="Inter"/>
              <a:cs typeface="Inter"/>
              <a:sym typeface="Inter"/>
            </a:endParaRPr>
          </a:p>
          <a:p>
            <a:pPr indent="-298450" lvl="0" marL="457200" rtl="0" algn="l">
              <a:lnSpc>
                <a:spcPct val="115000"/>
              </a:lnSpc>
              <a:spcBef>
                <a:spcPts val="1000"/>
              </a:spcBef>
              <a:spcAft>
                <a:spcPts val="1000"/>
              </a:spcAft>
              <a:buClr>
                <a:srgbClr val="C4C4C4"/>
              </a:buClr>
              <a:buSzPts val="1100"/>
              <a:buFont typeface="Inter"/>
              <a:buChar char="●"/>
            </a:pPr>
            <a:r>
              <a:rPr lang="en" sz="1100">
                <a:solidFill>
                  <a:srgbClr val="C4C4C4"/>
                </a:solidFill>
                <a:latin typeface="Inter"/>
                <a:ea typeface="Inter"/>
                <a:cs typeface="Inter"/>
                <a:sym typeface="Inter"/>
              </a:rPr>
              <a:t>Major new product launch, create a design system for the new product and demonstrate how design systems accelerate development </a:t>
            </a:r>
            <a:endParaRPr sz="1100">
              <a:solidFill>
                <a:srgbClr val="C4C4C4"/>
              </a:solidFill>
              <a:latin typeface="Inter"/>
              <a:ea typeface="Inter"/>
              <a:cs typeface="Inter"/>
              <a:sym typeface="Inter"/>
            </a:endParaRPr>
          </a:p>
        </p:txBody>
      </p:sp>
      <p:sp>
        <p:nvSpPr>
          <p:cNvPr id="89" name="Google Shape;89;p18"/>
          <p:cNvSpPr txBox="1"/>
          <p:nvPr>
            <p:ph type="title"/>
          </p:nvPr>
        </p:nvSpPr>
        <p:spPr>
          <a:xfrm>
            <a:off x="609600" y="609600"/>
            <a:ext cx="79248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Poppins"/>
                <a:ea typeface="Poppins"/>
                <a:cs typeface="Poppins"/>
                <a:sym typeface="Poppins"/>
              </a:rPr>
              <a:t>Why do we need to act now?</a:t>
            </a:r>
            <a:endParaRPr b="1">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609600" y="609600"/>
            <a:ext cx="4533900" cy="1046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Poppins"/>
                <a:ea typeface="Poppins"/>
                <a:cs typeface="Poppins"/>
                <a:sym typeface="Poppins"/>
              </a:rPr>
              <a:t>Design systems enable us to do more with less.</a:t>
            </a:r>
            <a:endParaRPr b="1">
              <a:latin typeface="Poppins"/>
              <a:ea typeface="Poppins"/>
              <a:cs typeface="Poppins"/>
              <a:sym typeface="Poppins"/>
            </a:endParaRPr>
          </a:p>
        </p:txBody>
      </p:sp>
      <p:sp>
        <p:nvSpPr>
          <p:cNvPr id="95" name="Google Shape;95;p19"/>
          <p:cNvSpPr txBox="1"/>
          <p:nvPr>
            <p:ph idx="1" type="body"/>
          </p:nvPr>
        </p:nvSpPr>
        <p:spPr>
          <a:xfrm>
            <a:off x="609600" y="3318900"/>
            <a:ext cx="3874500" cy="1564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Accelerate product development</a:t>
            </a:r>
            <a:endParaRPr sz="1100">
              <a:solidFill>
                <a:schemeClr val="dk1"/>
              </a:solidFill>
              <a:latin typeface="Inter"/>
              <a:ea typeface="Inter"/>
              <a:cs typeface="Inter"/>
              <a:sym typeface="Inter"/>
            </a:endParaRPr>
          </a:p>
          <a:p>
            <a:pPr indent="0" lvl="0" marL="0" rtl="0" algn="l">
              <a:spcBef>
                <a:spcPts val="1200"/>
              </a:spcBef>
              <a:spcAft>
                <a:spcPts val="0"/>
              </a:spcAft>
              <a:buNone/>
            </a:pPr>
            <a:r>
              <a:rPr lang="en" sz="1100">
                <a:solidFill>
                  <a:srgbClr val="C4C4C4"/>
                </a:solidFill>
                <a:latin typeface="Inter"/>
                <a:ea typeface="Inter"/>
                <a:cs typeface="Inter"/>
                <a:sym typeface="Inter"/>
              </a:rPr>
              <a:t>Design &amp; build components once and implement everywhere so we ship new products faster.</a:t>
            </a:r>
            <a:endParaRPr sz="1100">
              <a:solidFill>
                <a:srgbClr val="C4C4C4"/>
              </a:solidFill>
              <a:latin typeface="Inter"/>
              <a:ea typeface="Inter"/>
              <a:cs typeface="Inter"/>
              <a:sym typeface="Inter"/>
            </a:endParaRPr>
          </a:p>
          <a:p>
            <a:pPr indent="0" lvl="0" marL="0" rtl="0" algn="l">
              <a:spcBef>
                <a:spcPts val="1200"/>
              </a:spcBef>
              <a:spcAft>
                <a:spcPts val="1200"/>
              </a:spcAft>
              <a:buNone/>
            </a:pPr>
            <a:r>
              <a:rPr lang="en" sz="1100">
                <a:solidFill>
                  <a:srgbClr val="C4C4C4"/>
                </a:solidFill>
                <a:latin typeface="Inter"/>
                <a:ea typeface="Inter"/>
                <a:cs typeface="Inter"/>
                <a:sym typeface="Inter"/>
              </a:rPr>
              <a:t>Key result: Ship new products 2x faster (avg 2 months, instead of 4 months)</a:t>
            </a:r>
            <a:endParaRPr sz="1100">
              <a:solidFill>
                <a:srgbClr val="C4C4C4"/>
              </a:solidFill>
              <a:latin typeface="Inter"/>
              <a:ea typeface="Inter"/>
              <a:cs typeface="Inter"/>
              <a:sym typeface="Inter"/>
            </a:endParaRPr>
          </a:p>
        </p:txBody>
      </p:sp>
      <p:sp>
        <p:nvSpPr>
          <p:cNvPr id="96" name="Google Shape;96;p19"/>
          <p:cNvSpPr txBox="1"/>
          <p:nvPr>
            <p:ph idx="1" type="body"/>
          </p:nvPr>
        </p:nvSpPr>
        <p:spPr>
          <a:xfrm>
            <a:off x="4755150" y="3318900"/>
            <a:ext cx="3736800" cy="13698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Intuitive customer experience</a:t>
            </a:r>
            <a:endParaRPr sz="1100">
              <a:solidFill>
                <a:schemeClr val="dk1"/>
              </a:solidFill>
              <a:latin typeface="Inter"/>
              <a:ea typeface="Inter"/>
              <a:cs typeface="Inter"/>
              <a:sym typeface="Inter"/>
            </a:endParaRPr>
          </a:p>
          <a:p>
            <a:pPr indent="0" lvl="0" marL="0" rtl="0" algn="l">
              <a:spcBef>
                <a:spcPts val="1200"/>
              </a:spcBef>
              <a:spcAft>
                <a:spcPts val="0"/>
              </a:spcAft>
              <a:buNone/>
            </a:pPr>
            <a:r>
              <a:rPr lang="en" sz="1100">
                <a:solidFill>
                  <a:srgbClr val="C4C4C4"/>
                </a:solidFill>
                <a:latin typeface="Inter"/>
                <a:ea typeface="Inter"/>
                <a:cs typeface="Inter"/>
                <a:sym typeface="Inter"/>
              </a:rPr>
              <a:t>Products have consistent UI/UX, branding, etc. which makes it easier for customers to adopt new features.</a:t>
            </a:r>
            <a:endParaRPr sz="1100">
              <a:solidFill>
                <a:srgbClr val="C4C4C4"/>
              </a:solidFill>
              <a:latin typeface="Inter"/>
              <a:ea typeface="Inter"/>
              <a:cs typeface="Inter"/>
              <a:sym typeface="Inter"/>
            </a:endParaRPr>
          </a:p>
          <a:p>
            <a:pPr indent="0" lvl="0" marL="0" rtl="0" algn="l">
              <a:spcBef>
                <a:spcPts val="1200"/>
              </a:spcBef>
              <a:spcAft>
                <a:spcPts val="1200"/>
              </a:spcAft>
              <a:buNone/>
            </a:pPr>
            <a:r>
              <a:rPr lang="en" sz="1100">
                <a:solidFill>
                  <a:srgbClr val="C4C4C4"/>
                </a:solidFill>
                <a:latin typeface="Inter"/>
                <a:ea typeface="Inter"/>
                <a:cs typeface="Inter"/>
                <a:sym typeface="Inter"/>
              </a:rPr>
              <a:t>Key result: 30% more customers adopt new features</a:t>
            </a:r>
            <a:endParaRPr sz="1100">
              <a:solidFill>
                <a:srgbClr val="C4C4C4"/>
              </a:solidFill>
              <a:latin typeface="Inter"/>
              <a:ea typeface="Inter"/>
              <a:cs typeface="Inter"/>
              <a:sym typeface="Inter"/>
            </a:endParaRPr>
          </a:p>
        </p:txBody>
      </p:sp>
      <p:pic>
        <p:nvPicPr>
          <p:cNvPr id="97" name="Google Shape;97;p19"/>
          <p:cNvPicPr preferRelativeResize="0"/>
          <p:nvPr/>
        </p:nvPicPr>
        <p:blipFill>
          <a:blip r:embed="rId3">
            <a:alphaModFix/>
          </a:blip>
          <a:stretch>
            <a:fillRect/>
          </a:stretch>
        </p:blipFill>
        <p:spPr>
          <a:xfrm>
            <a:off x="4755150" y="2252100"/>
            <a:ext cx="914400" cy="914400"/>
          </a:xfrm>
          <a:prstGeom prst="rect">
            <a:avLst/>
          </a:prstGeom>
          <a:noFill/>
          <a:ln>
            <a:noFill/>
          </a:ln>
        </p:spPr>
      </p:pic>
      <p:pic>
        <p:nvPicPr>
          <p:cNvPr id="98" name="Google Shape;98;p19"/>
          <p:cNvPicPr preferRelativeResize="0"/>
          <p:nvPr/>
        </p:nvPicPr>
        <p:blipFill>
          <a:blip r:embed="rId4">
            <a:alphaModFix/>
          </a:blip>
          <a:stretch>
            <a:fillRect/>
          </a:stretch>
        </p:blipFill>
        <p:spPr>
          <a:xfrm>
            <a:off x="609600" y="2252100"/>
            <a:ext cx="914400" cy="914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20"/>
          <p:cNvPicPr preferRelativeResize="0"/>
          <p:nvPr/>
        </p:nvPicPr>
        <p:blipFill>
          <a:blip r:embed="rId3">
            <a:alphaModFix/>
          </a:blip>
          <a:stretch>
            <a:fillRect/>
          </a:stretch>
        </p:blipFill>
        <p:spPr>
          <a:xfrm>
            <a:off x="3657600" y="609588"/>
            <a:ext cx="1828800" cy="499605"/>
          </a:xfrm>
          <a:prstGeom prst="rect">
            <a:avLst/>
          </a:prstGeom>
          <a:noFill/>
          <a:ln>
            <a:noFill/>
          </a:ln>
        </p:spPr>
      </p:pic>
      <p:sp>
        <p:nvSpPr>
          <p:cNvPr id="104" name="Google Shape;104;p20"/>
          <p:cNvSpPr txBox="1"/>
          <p:nvPr>
            <p:ph idx="4294967295" type="ctrTitle"/>
          </p:nvPr>
        </p:nvSpPr>
        <p:spPr>
          <a:xfrm>
            <a:off x="578850" y="1671300"/>
            <a:ext cx="7986300" cy="210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3220">
                <a:solidFill>
                  <a:srgbClr val="C4C4C4"/>
                </a:solidFill>
                <a:latin typeface="Poppins"/>
                <a:ea typeface="Poppins"/>
                <a:cs typeface="Poppins"/>
                <a:sym typeface="Poppins"/>
              </a:rPr>
              <a:t>“Using a design system made a simple </a:t>
            </a:r>
            <a:r>
              <a:rPr b="1" lang="en" sz="3220">
                <a:latin typeface="Poppins"/>
                <a:ea typeface="Poppins"/>
                <a:cs typeface="Poppins"/>
                <a:sym typeface="Poppins"/>
              </a:rPr>
              <a:t>form page 47% faster</a:t>
            </a:r>
            <a:r>
              <a:rPr b="1" lang="en" sz="3220">
                <a:solidFill>
                  <a:srgbClr val="C4C4C4"/>
                </a:solidFill>
                <a:latin typeface="Poppins"/>
                <a:ea typeface="Poppins"/>
                <a:cs typeface="Poppins"/>
                <a:sym typeface="Poppins"/>
              </a:rPr>
              <a:t> to develop versus coding it from scratch.”</a:t>
            </a:r>
            <a:endParaRPr b="1" sz="3220">
              <a:solidFill>
                <a:srgbClr val="C4C4C4"/>
              </a:solidFill>
              <a:latin typeface="Poppins"/>
              <a:ea typeface="Poppins"/>
              <a:cs typeface="Poppins"/>
              <a:sym typeface="Poppins"/>
            </a:endParaRPr>
          </a:p>
        </p:txBody>
      </p:sp>
      <p:sp>
        <p:nvSpPr>
          <p:cNvPr id="105" name="Google Shape;105;p20"/>
          <p:cNvSpPr txBox="1"/>
          <p:nvPr/>
        </p:nvSpPr>
        <p:spPr>
          <a:xfrm>
            <a:off x="3106650" y="4164600"/>
            <a:ext cx="29307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u="sng">
                <a:solidFill>
                  <a:schemeClr val="dk1"/>
                </a:solidFill>
                <a:hlinkClick r:id="rId4">
                  <a:extLst>
                    <a:ext uri="{A12FA001-AC4F-418D-AE19-62706E023703}">
                      <ahyp:hlinkClr val="tx"/>
                    </a:ext>
                  </a:extLst>
                </a:hlinkClick>
              </a:rPr>
              <a:t>Learn m</a:t>
            </a:r>
            <a:r>
              <a:rPr lang="en" sz="1200" u="sng">
                <a:solidFill>
                  <a:schemeClr val="dk1"/>
                </a:solidFill>
                <a:hlinkClick r:id="rId5">
                  <a:extLst>
                    <a:ext uri="{A12FA001-AC4F-418D-AE19-62706E023703}">
                      <ahyp:hlinkClr val="tx"/>
                    </a:ext>
                  </a:extLst>
                </a:hlinkClick>
              </a:rPr>
              <a:t>ore</a:t>
            </a:r>
            <a:endParaRPr sz="12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idx="4294967295" type="ctrTitle"/>
          </p:nvPr>
        </p:nvSpPr>
        <p:spPr>
          <a:xfrm>
            <a:off x="578850" y="1671300"/>
            <a:ext cx="7986300" cy="210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3220">
                <a:solidFill>
                  <a:srgbClr val="C4C4C4"/>
                </a:solidFill>
                <a:latin typeface="Poppins"/>
                <a:ea typeface="Poppins"/>
                <a:cs typeface="Poppins"/>
                <a:sym typeface="Poppins"/>
              </a:rPr>
              <a:t>“When [product designers] had access to a design system they completed their </a:t>
            </a:r>
            <a:r>
              <a:rPr b="1" lang="en" sz="3220">
                <a:latin typeface="Poppins"/>
                <a:ea typeface="Poppins"/>
                <a:cs typeface="Poppins"/>
                <a:sym typeface="Poppins"/>
              </a:rPr>
              <a:t>objective 34% faster</a:t>
            </a:r>
            <a:r>
              <a:rPr b="1" lang="en" sz="3220">
                <a:solidFill>
                  <a:srgbClr val="C4C4C4"/>
                </a:solidFill>
                <a:latin typeface="Poppins"/>
                <a:ea typeface="Poppins"/>
                <a:cs typeface="Poppins"/>
                <a:sym typeface="Poppins"/>
              </a:rPr>
              <a:t> than without a design system”</a:t>
            </a:r>
            <a:endParaRPr b="1" sz="3220">
              <a:solidFill>
                <a:srgbClr val="C4C4C4"/>
              </a:solidFill>
              <a:latin typeface="Poppins"/>
              <a:ea typeface="Poppins"/>
              <a:cs typeface="Poppins"/>
              <a:sym typeface="Poppins"/>
            </a:endParaRPr>
          </a:p>
        </p:txBody>
      </p:sp>
      <p:sp>
        <p:nvSpPr>
          <p:cNvPr id="111" name="Google Shape;111;p21"/>
          <p:cNvSpPr txBox="1"/>
          <p:nvPr/>
        </p:nvSpPr>
        <p:spPr>
          <a:xfrm>
            <a:off x="3106650" y="4164600"/>
            <a:ext cx="29307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u="sng">
                <a:solidFill>
                  <a:schemeClr val="dk1"/>
                </a:solidFill>
                <a:hlinkClick r:id="rId3">
                  <a:extLst>
                    <a:ext uri="{A12FA001-AC4F-418D-AE19-62706E023703}">
                      <ahyp:hlinkClr val="tx"/>
                    </a:ext>
                  </a:extLst>
                </a:hlinkClick>
              </a:rPr>
              <a:t>Learn more</a:t>
            </a:r>
            <a:endParaRPr sz="1200">
              <a:solidFill>
                <a:schemeClr val="dk1"/>
              </a:solidFill>
            </a:endParaRPr>
          </a:p>
        </p:txBody>
      </p:sp>
      <p:pic>
        <p:nvPicPr>
          <p:cNvPr id="112" name="Google Shape;112;p21"/>
          <p:cNvPicPr preferRelativeResize="0"/>
          <p:nvPr/>
        </p:nvPicPr>
        <p:blipFill>
          <a:blip r:embed="rId4">
            <a:alphaModFix/>
          </a:blip>
          <a:stretch>
            <a:fillRect/>
          </a:stretch>
        </p:blipFill>
        <p:spPr>
          <a:xfrm>
            <a:off x="5304475" y="609600"/>
            <a:ext cx="548640" cy="548640"/>
          </a:xfrm>
          <a:prstGeom prst="rect">
            <a:avLst/>
          </a:prstGeom>
          <a:noFill/>
          <a:ln>
            <a:noFill/>
          </a:ln>
        </p:spPr>
      </p:pic>
      <p:sp>
        <p:nvSpPr>
          <p:cNvPr id="113" name="Google Shape;113;p21"/>
          <p:cNvSpPr txBox="1"/>
          <p:nvPr>
            <p:ph type="title"/>
          </p:nvPr>
        </p:nvSpPr>
        <p:spPr>
          <a:xfrm>
            <a:off x="3290875" y="614525"/>
            <a:ext cx="2013600" cy="5388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lang="en" sz="2300">
                <a:latin typeface="Inter SemiBold"/>
                <a:ea typeface="Inter SemiBold"/>
                <a:cs typeface="Inter SemiBold"/>
                <a:sym typeface="Inter SemiBold"/>
              </a:rPr>
              <a:t>Clancy Slack</a:t>
            </a:r>
            <a:endParaRPr sz="2300">
              <a:latin typeface="Inter SemiBold"/>
              <a:ea typeface="Inter SemiBold"/>
              <a:cs typeface="Inter SemiBold"/>
              <a:sym typeface="Inter SemiBo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